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12" r:id="rId2"/>
    <p:sldId id="302" r:id="rId3"/>
    <p:sldId id="304" r:id="rId4"/>
    <p:sldId id="301" r:id="rId5"/>
    <p:sldId id="280" r:id="rId6"/>
    <p:sldId id="313" r:id="rId7"/>
    <p:sldId id="315" r:id="rId8"/>
    <p:sldId id="310" r:id="rId9"/>
    <p:sldId id="307" r:id="rId10"/>
    <p:sldId id="308" r:id="rId11"/>
    <p:sldId id="311" r:id="rId12"/>
    <p:sldId id="314" r:id="rId13"/>
    <p:sldId id="309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Kennell" initials="DK" lastIdx="1" clrIdx="0">
    <p:extLst>
      <p:ext uri="{19B8F6BF-5375-455C-9EA6-DF929625EA0E}">
        <p15:presenceInfo xmlns:p15="http://schemas.microsoft.com/office/powerpoint/2012/main" userId="S-1-5-21-3080939372-1322785932-1746061403-574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99F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59196" autoAdjust="0"/>
  </p:normalViewPr>
  <p:slideViewPr>
    <p:cSldViewPr snapToGrid="0">
      <p:cViewPr varScale="1">
        <p:scale>
          <a:sx n="42" d="100"/>
          <a:sy n="42" d="100"/>
        </p:scale>
        <p:origin x="10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144F2-3992-4B6C-B3EB-8075F08499F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40D08-DB2F-46B2-B0CA-70CB89DB66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77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75D66-A90E-46B4-9B06-4943090635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6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75D66-A90E-46B4-9B06-4943090635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38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29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40D08-DB2F-46B2-B0CA-70CB89DB660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26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7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EA7F-E36E-4CF1-9696-361BAED18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576C9-53BB-4946-8498-C5117A68F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0B29-CA08-46EE-AF60-18E8A6175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FCF5A-26E5-4611-87EC-FF7A413E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E2321-F731-4413-BA3D-7AA648A6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77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1CDC-6077-4AB3-A505-1B8A67BE6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86807-957B-4ACC-AD3A-8D6A6D5865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40516-0C64-47F4-970D-087C5DCB2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F0033-4997-4AA9-A8E5-95FD6779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20614-C833-40B9-8030-DF79E57B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71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6C3DB7-183C-4023-8A07-38A78BC5F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FF41B-3952-4645-BC0F-58B950C0A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39381-9B29-4985-846E-5807D9E26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649C9-27B8-4A9D-9857-66C8E513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ED0E0-AFE5-40FE-AEA7-F049743A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5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7A30-D809-42D2-9074-C970A28FA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F3DF0-0A0F-4436-A2B5-36B047EF4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B6B1D-A278-4ACC-AEED-A24751C01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7E90F-1332-4C97-8C35-284A5DBE2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AABC5-4D1C-4427-AE1E-97428D94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40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3511C-7A66-4F85-A97E-0333D18B2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35956-FDE1-41D7-9D05-C2E06C982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DD543-19A6-4EDA-A6EF-BDB43FA3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C0E50-5EEA-4DFD-B349-6EEA7A55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9603F-B9AA-4CA2-A598-CDF43F5B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72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E2ECB-BE75-4A25-8C03-E49FBC57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70DBE-93E8-4657-A780-DD67A4045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58D6A-4F2A-480B-B223-443E9E1CD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C2000-9173-48A5-AEF9-F0A7EE9D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0D86-B4C3-4553-A705-9656BA70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6FE2F-65EA-4D4E-B0E7-4E1D4729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19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75AE8-F555-49A6-B3B1-4B72C0FA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A19D8-FA69-472E-B9E9-88B01DF3A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E8F6A-4E3B-4EE8-8BB8-26AEC894E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3510F-704A-41D7-8863-32D880BC7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A450A-F572-4BC9-9102-DC8EA2D9E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8505C6-DFAC-44EB-BC0F-5F0A3D345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6E718F-3956-414A-AC51-01907883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D107A-B110-4476-A071-9CD09A4D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73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98CA-E0A0-405B-9D59-9BF1CE81C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517519-6363-43A1-82AB-FAFD8749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0C2B71-887E-4073-9923-2B301F06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281E8-DE73-4DE7-B697-AE79BE31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99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3C692-5D2E-4C8A-85A1-1DCB4DECE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0FEE8-632F-4F84-9E63-2B6EE0E8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1496D-9252-4236-B434-D7794800E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51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A57A-67A7-4325-A11D-A85CA581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CF858-5249-4682-BE45-C7059E6CE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C85A5-7EC3-4706-AA46-E3098FBD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526E6-9491-4ACF-BE30-02C895B0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7CB09-9299-4066-B06F-614D95614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920E0-4D88-4731-82F4-66FA82729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72DF1-6549-468A-A1CB-4700FE2F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A8CE1-D8F8-47EA-9C09-8C620999C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7EC41E-9E80-4852-B93F-B228DAAA5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66463-5E14-4AAD-B28F-A906F6C9E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06D33-B033-4E4A-B317-21B5D83E7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CBF85-429C-4650-A7BC-97881DCEC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87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C2A897-6C44-40C9-A355-DE1406B4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FD06-B290-4A63-B562-42A8AE257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5752A-9D57-4E77-9AE7-14368C8CE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BFAE4-E9D4-4B74-9CD2-CBCE304F600E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11476-FEA4-41D6-A61A-689FEA874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86933-472E-4211-A513-A963FEA9D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4E5D8-50AB-4D44-8F05-6153C9E10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14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hyperlink" Target="https://openclipart.org/detail/189924/talking-girl-in-safari-clothes" TargetMode="External"/><Relationship Id="rId3" Type="http://schemas.openxmlformats.org/officeDocument/2006/relationships/hyperlink" Target="https://pixabay.com/en/green-grass-growing-nature-mowing-307082/" TargetMode="External"/><Relationship Id="rId7" Type="http://schemas.openxmlformats.org/officeDocument/2006/relationships/hyperlink" Target="https://pixabay.com/en/blue-electricity-pale-turbine-wind-1294725/" TargetMode="External"/><Relationship Id="rId12" Type="http://schemas.openxmlformats.org/officeDocument/2006/relationships/hyperlink" Target="https://pixabay.com/en/coal-mine-mine-cave-lorry-coal-297488/" TargetMode="External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hyperlink" Target="https://pixabay.com/en/waves-sea-water-tide-ocean-blue-311635/" TargetMode="External"/><Relationship Id="rId20" Type="http://schemas.openxmlformats.org/officeDocument/2006/relationships/hyperlink" Target="https://en.wikipedia.org/wiki/File:Magnifying_glass_01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svg"/><Relationship Id="rId15" Type="http://schemas.openxmlformats.org/officeDocument/2006/relationships/image" Target="../media/image9.png"/><Relationship Id="rId10" Type="http://schemas.openxmlformats.org/officeDocument/2006/relationships/image" Target="../media/image6.gif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hyperlink" Target="https://pixabay.com/en/oil-rig-rig-platform-derrick-29157/" TargetMode="External"/><Relationship Id="rId14" Type="http://schemas.openxmlformats.org/officeDocument/2006/relationships/hyperlink" Target="https://commons.wikimedia.org/wiki/File:Light_Bulb_or_Idea_Flat_Icon_Vector.sv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hyperlink" Target="http://jimenapulse.wordpress.com/2009/01/27/clothes-bank-gets-under-way/" TargetMode="External"/><Relationship Id="rId3" Type="http://schemas.openxmlformats.org/officeDocument/2006/relationships/hyperlink" Target="http://ourfiniteworld.com/2014/11/18/eight-pitfalls-in-evaluating-green-energy-solutions/comment-page-3" TargetMode="External"/><Relationship Id="rId7" Type="http://schemas.openxmlformats.org/officeDocument/2006/relationships/hyperlink" Target="http://commons.wikimedia.org/wiki/file:gas_range.svg" TargetMode="External"/><Relationship Id="rId12" Type="http://schemas.openxmlformats.org/officeDocument/2006/relationships/image" Target="../media/image35.jpg"/><Relationship Id="rId17" Type="http://schemas.openxmlformats.org/officeDocument/2006/relationships/hyperlink" Target="http://www.80grados.net/isla-desechable/" TargetMode="External"/><Relationship Id="rId2" Type="http://schemas.openxmlformats.org/officeDocument/2006/relationships/image" Target="../media/image29.jpg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hyperlink" Target="http://sansdosage.blogspot.com/2010/05/not-funny-joke.html" TargetMode="External"/><Relationship Id="rId5" Type="http://schemas.openxmlformats.org/officeDocument/2006/relationships/hyperlink" Target="https://pixabay.com/en/cactus-car-citroen-france-french-1293160/" TargetMode="External"/><Relationship Id="rId15" Type="http://schemas.openxmlformats.org/officeDocument/2006/relationships/hyperlink" Target="http://3stylelife.com/house-cleaning/" TargetMode="External"/><Relationship Id="rId10" Type="http://schemas.openxmlformats.org/officeDocument/2006/relationships/image" Target="../media/image34.jpg"/><Relationship Id="rId4" Type="http://schemas.openxmlformats.org/officeDocument/2006/relationships/image" Target="../media/image30.png"/><Relationship Id="rId9" Type="http://schemas.openxmlformats.org/officeDocument/2006/relationships/image" Target="../media/image33.svg"/><Relationship Id="rId1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Noto_Emoji_Oreo_1f914.svg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://theglobalfool.com/autism-and-air-pollution-go-together/" TargetMode="External"/><Relationship Id="rId7" Type="http://schemas.openxmlformats.org/officeDocument/2006/relationships/hyperlink" Target="http://www.freefoto.com/preview/9907-02-2/Smoking-Chimney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11" Type="http://schemas.openxmlformats.org/officeDocument/2006/relationships/hyperlink" Target="https://pixabay.com/en/gas-stove-burn-gas-cook-hotplate-138885/" TargetMode="External"/><Relationship Id="rId5" Type="http://schemas.openxmlformats.org/officeDocument/2006/relationships/hyperlink" Target="https://pixabay.com/en/cactus-car-citroen-france-french-1293160/" TargetMode="External"/><Relationship Id="rId10" Type="http://schemas.openxmlformats.org/officeDocument/2006/relationships/image" Target="../media/image41.jpg"/><Relationship Id="rId4" Type="http://schemas.openxmlformats.org/officeDocument/2006/relationships/image" Target="../media/image30.png"/><Relationship Id="rId9" Type="http://schemas.openxmlformats.org/officeDocument/2006/relationships/hyperlink" Target="http://en.wikipedia.org/wiki/File:Big_Bend_Power_Station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Oil_drop.pn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ommons.wikimedia.org/wiki/File:Lump_of_coal.jpg" TargetMode="External"/><Relationship Id="rId5" Type="http://schemas.openxmlformats.org/officeDocument/2006/relationships/image" Target="../media/image12.jpg"/><Relationship Id="rId10" Type="http://schemas.openxmlformats.org/officeDocument/2006/relationships/hyperlink" Target="http://commons.wikimedia.org/wiki/File:Gas_flame.jpg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pixabay.com/en/fish-skeleton-dead-bone-sea-308927/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trilobite-fossil-animal-prehistoric-33555/" TargetMode="External"/><Relationship Id="rId5" Type="http://schemas.openxmlformats.org/officeDocument/2006/relationships/image" Target="../media/image20.png"/><Relationship Id="rId10" Type="http://schemas.openxmlformats.org/officeDocument/2006/relationships/hyperlink" Target="https://openclipart.org/detail/222945/ammonite" TargetMode="External"/><Relationship Id="rId4" Type="http://schemas.openxmlformats.org/officeDocument/2006/relationships/hyperlink" Target="http://freehighresolutiongraphicsandclipart.blogspot.com.ar/2011_12_01_archive.html" TargetMode="Externa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cean_water_surface_texture_3_-_Martha's_Vineyard.J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nikhilsheth.blogspot.com/2011/11/no-more-dead-dinosaurs-sorry.html" TargetMode="External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Noto_Emoji_Oreo_1f914.svg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bpes.bp.com/fossil-fuels-resourc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Noto_Emoji_Oreo_1f914.svg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Lump_of_coal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DFAB30C-B33F-4168-BF50-01D085AC0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91011" y="2794429"/>
            <a:ext cx="12374022" cy="618701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575355A-B97B-4719-BA77-02D574C04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561" y="-1698500"/>
            <a:ext cx="7459887" cy="7459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0AEB08-2937-4DC4-9B89-6B3663BB4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66814" y="-698509"/>
            <a:ext cx="3942542" cy="43806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75620D-190B-45D2-A4AC-2F8B3E50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046050" y="-93382"/>
            <a:ext cx="3559788" cy="3465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F8B25-7AD9-4AD8-BCD4-15D5FBE8C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06" y="1010679"/>
            <a:ext cx="2867180" cy="2867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7D423-8D62-48B1-BC63-1127D89A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0" y="3187710"/>
            <a:ext cx="2888343" cy="24408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A640D1-A7DB-4717-BD91-FC3F0E44C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20605578">
            <a:off x="-268307" y="-85984"/>
            <a:ext cx="3155550" cy="31555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185A0A-0989-4AB7-9F04-8D938E9F9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459567" y="2202302"/>
            <a:ext cx="4663106" cy="2331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1DFC3B-4F3E-4E05-B5A0-5AF335DCF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9114580" y="3290886"/>
            <a:ext cx="3230022" cy="3939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26997-C972-47CF-8DAC-5BC634591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7308068" y="3635270"/>
            <a:ext cx="3064779" cy="3046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0F7744-85D6-4ED8-AD81-2AE302D07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876" y="6584842"/>
            <a:ext cx="8791019" cy="1079781"/>
          </a:xfrm>
          <a:solidFill>
            <a:schemeClr val="bg1"/>
          </a:solidFill>
        </p:spPr>
        <p:txBody>
          <a:bodyPr anchor="t">
            <a:normAutofit fontScale="90000"/>
          </a:bodyPr>
          <a:lstStyle/>
          <a:p>
            <a:pPr algn="ctr"/>
            <a:r>
              <a:rPr lang="en-GB" sz="8800" dirty="0">
                <a:latin typeface="Impact" panose="020B0806030902050204" pitchFamily="34" charset="0"/>
              </a:rPr>
              <a:t>ENERGY EXPLORERS</a:t>
            </a:r>
            <a:br>
              <a:rPr lang="en-GB" sz="8800" dirty="0">
                <a:latin typeface="Impact" panose="020B0806030902050204" pitchFamily="34" charset="0"/>
              </a:rPr>
            </a:b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72029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64F3B7-130F-41E0-8D20-E65C7C6DE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8203" y="-523983"/>
            <a:ext cx="12385703" cy="8187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99909A-7999-4D17-8CEA-FECC09E9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19" y="119973"/>
            <a:ext cx="6334201" cy="1226496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GB" dirty="0">
                <a:latin typeface="Impact" panose="020B0806030902050204" pitchFamily="34" charset="0"/>
              </a:rPr>
              <a:t>Oil and Gas are very useful:</a:t>
            </a:r>
            <a:endParaRPr lang="en-GB" dirty="0"/>
          </a:p>
        </p:txBody>
      </p:sp>
      <p:pic>
        <p:nvPicPr>
          <p:cNvPr id="11" name="Picture 10" descr="car">
            <a:extLst>
              <a:ext uri="{FF2B5EF4-FFF2-40B4-BE49-F238E27FC236}">
                <a16:creationId xmlns:a16="http://schemas.microsoft.com/office/drawing/2014/main" id="{D1D0F052-2F94-4128-A94A-AF00C3F90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00252" y="1822775"/>
            <a:ext cx="3410684" cy="1705342"/>
          </a:xfrm>
          <a:prstGeom prst="rect">
            <a:avLst/>
          </a:prstGeom>
        </p:spPr>
      </p:pic>
      <p:pic>
        <p:nvPicPr>
          <p:cNvPr id="17" name="Picture 16" descr="gas stove and oven">
            <a:extLst>
              <a:ext uri="{FF2B5EF4-FFF2-40B4-BE49-F238E27FC236}">
                <a16:creationId xmlns:a16="http://schemas.microsoft.com/office/drawing/2014/main" id="{5BF4A7C8-0853-4ECC-AF7D-357672E22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96895" y="1892009"/>
            <a:ext cx="1975506" cy="22229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D04A17-8055-4FB7-A4E0-9361B4A5E2F8}"/>
              </a:ext>
            </a:extLst>
          </p:cNvPr>
          <p:cNvSpPr txBox="1"/>
          <p:nvPr/>
        </p:nvSpPr>
        <p:spPr>
          <a:xfrm>
            <a:off x="7892813" y="1172747"/>
            <a:ext cx="363210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Impact" panose="020B0806030902050204" pitchFamily="34" charset="0"/>
              </a:rPr>
              <a:t>Oil and gas are fuels. They give off heat when they are burnt.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35B764-6D8A-4EE4-B08B-B1BDD48353B1}"/>
              </a:ext>
            </a:extLst>
          </p:cNvPr>
          <p:cNvSpPr txBox="1"/>
          <p:nvPr/>
        </p:nvSpPr>
        <p:spPr>
          <a:xfrm>
            <a:off x="8613082" y="3234100"/>
            <a:ext cx="3632108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Impact" panose="020B0806030902050204" pitchFamily="34" charset="0"/>
              </a:rPr>
              <a:t>Oil can also be made into LOADS of things.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FD87D38-97BC-4F1E-9A52-00EC132EB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099717">
            <a:off x="7070857" y="2350247"/>
            <a:ext cx="1632101" cy="1632101"/>
          </a:xfrm>
          <a:prstGeom prst="rect">
            <a:avLst/>
          </a:prstGeom>
        </p:spPr>
      </p:pic>
      <p:pic>
        <p:nvPicPr>
          <p:cNvPr id="27" name="Picture 26" descr="paint pot and a paint brush, with red paint on the end">
            <a:extLst>
              <a:ext uri="{FF2B5EF4-FFF2-40B4-BE49-F238E27FC236}">
                <a16:creationId xmlns:a16="http://schemas.microsoft.com/office/drawing/2014/main" id="{2999E15D-6AA8-4318-86E3-F788FE845A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1886" y="4304929"/>
            <a:ext cx="1956812" cy="171221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29" descr="clothing">
            <a:extLst>
              <a:ext uri="{FF2B5EF4-FFF2-40B4-BE49-F238E27FC236}">
                <a16:creationId xmlns:a16="http://schemas.microsoft.com/office/drawing/2014/main" id="{7E08C04B-DA1A-4A64-BB8E-DBA4C9A414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04285" y="4265648"/>
            <a:ext cx="1806671" cy="1709013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Picture 35" descr="cleaning products">
            <a:extLst>
              <a:ext uri="{FF2B5EF4-FFF2-40B4-BE49-F238E27FC236}">
                <a16:creationId xmlns:a16="http://schemas.microsoft.com/office/drawing/2014/main" id="{DC16E046-572A-408B-93BD-6730346032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666543" y="4248635"/>
            <a:ext cx="1806671" cy="171210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Picture 40" descr="plastic bottles">
            <a:extLst>
              <a:ext uri="{FF2B5EF4-FFF2-40B4-BE49-F238E27FC236}">
                <a16:creationId xmlns:a16="http://schemas.microsoft.com/office/drawing/2014/main" id="{0E59013A-48DF-4701-8531-C9DCBFA210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777471" y="4201460"/>
            <a:ext cx="1722120" cy="1719072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DC38C46E-B631-4B00-A873-8E07880C0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8613082" y="4076384"/>
            <a:ext cx="1632101" cy="16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07BCB1-FE79-4DA0-B54F-D47A8A146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65126"/>
            <a:ext cx="11553372" cy="8061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Impact" panose="020B0806030902050204" pitchFamily="34" charset="0"/>
              </a:rPr>
              <a:t>Energy Explorer Task 2: CLASSROOM EXPLORATION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7532EC-672E-421B-8617-5AB580917F06}"/>
              </a:ext>
            </a:extLst>
          </p:cNvPr>
          <p:cNvSpPr txBox="1"/>
          <p:nvPr/>
        </p:nvSpPr>
        <p:spPr>
          <a:xfrm>
            <a:off x="261257" y="1484393"/>
            <a:ext cx="1062756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Impact" panose="020B0806030902050204" pitchFamily="34" charset="0"/>
              </a:rPr>
              <a:t>1. Take a tour of the classroom and continue the list of objects and items that use fossil fuels for energy, or to make them.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95C4BC-EAA2-439F-9F5A-4A7E459DACA5}"/>
              </a:ext>
            </a:extLst>
          </p:cNvPr>
          <p:cNvSpPr txBox="1"/>
          <p:nvPr/>
        </p:nvSpPr>
        <p:spPr>
          <a:xfrm>
            <a:off x="261257" y="5618114"/>
            <a:ext cx="115533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Impact" panose="020B0806030902050204" pitchFamily="34" charset="0"/>
              </a:rPr>
              <a:t>2. In each column write as many things as you can that use coal, oil and gas to fuel them.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78EDA8-B982-4BE4-B5B6-F59F6EE3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407753"/>
              </p:ext>
            </p:extLst>
          </p:nvPr>
        </p:nvGraphicFramePr>
        <p:xfrm>
          <a:off x="2032000" y="2751666"/>
          <a:ext cx="81279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6574923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7429890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012784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79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930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37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42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188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871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56534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7EDCB0B-C1EC-474C-809B-1942AE1C5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90187" y="2682751"/>
            <a:ext cx="164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Impact" panose="020B0806030902050204" pitchFamily="34" charset="0"/>
              </a:rPr>
              <a:t>Coal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E1203-5CCD-402D-AEAD-990B54BDB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75942" y="2682751"/>
            <a:ext cx="164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Impact" panose="020B0806030902050204" pitchFamily="34" charset="0"/>
              </a:rPr>
              <a:t>Oil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61F5B-730F-4E25-ABAD-6A028B5DF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04354" y="2682751"/>
            <a:ext cx="221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Impact" panose="020B0806030902050204" pitchFamily="34" charset="0"/>
              </a:rPr>
              <a:t>Natural Gas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9F65B8-1A23-4464-BD46-D3AC2319C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79932" y="3502392"/>
            <a:ext cx="286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lights – use electricity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FCE14-BC2A-40AE-9DED-C569DCCC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47206" y="3843641"/>
            <a:ext cx="238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Oil used to make… </a:t>
            </a:r>
          </a:p>
        </p:txBody>
      </p:sp>
    </p:spTree>
    <p:extLst>
      <p:ext uri="{BB962C8B-B14F-4D97-AF65-F5344CB8AC3E}">
        <p14:creationId xmlns:p14="http://schemas.microsoft.com/office/powerpoint/2010/main" val="54784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9F5A6EC-C86F-4024-B4FE-A3737C2E1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18476" y="-901365"/>
            <a:ext cx="9855832" cy="985583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2F78F3-65E7-4507-BC55-BB5090277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475" y="3566273"/>
            <a:ext cx="8281465" cy="2387600"/>
          </a:xfrm>
        </p:spPr>
        <p:txBody>
          <a:bodyPr>
            <a:noAutofit/>
          </a:bodyPr>
          <a:lstStyle/>
          <a:p>
            <a:r>
              <a:rPr lang="en-GB" sz="8000" dirty="0">
                <a:latin typeface="Impact" panose="020B0806030902050204" pitchFamily="34" charset="0"/>
              </a:rPr>
              <a:t>What’s the link with air pollution?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60131D-071D-41EF-9F97-19DBECF56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0555" y="-662387"/>
            <a:ext cx="3496829" cy="3496829"/>
          </a:xfrm>
          <a:prstGeom prst="rect">
            <a:avLst/>
          </a:prstGeom>
        </p:spPr>
      </p:pic>
      <p:pic>
        <p:nvPicPr>
          <p:cNvPr id="7" name="Graphic 6" descr="Cloud">
            <a:extLst>
              <a:ext uri="{FF2B5EF4-FFF2-40B4-BE49-F238E27FC236}">
                <a16:creationId xmlns:a16="http://schemas.microsoft.com/office/drawing/2014/main" id="{9B96F871-7540-4211-8A3B-5767220B4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2561" y="-382889"/>
            <a:ext cx="4409440" cy="4409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E1C25C-36E5-41FC-811D-4E01F6EF2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04043" y="0"/>
            <a:ext cx="4687957" cy="46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8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193263-676F-4C7F-BA02-44FD197EF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493485"/>
            <a:ext cx="12816114" cy="8674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96BF1-57D4-4643-B92B-79A33605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0" y="-215099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latin typeface="Impact" panose="020B0806030902050204" pitchFamily="34" charset="0"/>
              </a:rPr>
              <a:t>Burning fossil fuels causes air pollution…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68129-D80B-4513-BF2F-DDC686E63538}"/>
              </a:ext>
            </a:extLst>
          </p:cNvPr>
          <p:cNvSpPr txBox="1"/>
          <p:nvPr/>
        </p:nvSpPr>
        <p:spPr>
          <a:xfrm>
            <a:off x="6589486" y="1515889"/>
            <a:ext cx="5486399" cy="31700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Air pollution is caused by harmful pollutants being released into the air we breathe.   </a:t>
            </a:r>
          </a:p>
        </p:txBody>
      </p:sp>
      <p:pic>
        <p:nvPicPr>
          <p:cNvPr id="9" name="Picture 8" descr="a car">
            <a:extLst>
              <a:ext uri="{FF2B5EF4-FFF2-40B4-BE49-F238E27FC236}">
                <a16:creationId xmlns:a16="http://schemas.microsoft.com/office/drawing/2014/main" id="{880B7845-A699-4A48-BD2B-35D9DD810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00252" y="1822775"/>
            <a:ext cx="3410684" cy="1705342"/>
          </a:xfrm>
          <a:prstGeom prst="rect">
            <a:avLst/>
          </a:prstGeom>
        </p:spPr>
      </p:pic>
      <p:pic>
        <p:nvPicPr>
          <p:cNvPr id="11" name="Picture 10" descr="Smoke coming from house chimneys">
            <a:extLst>
              <a:ext uri="{FF2B5EF4-FFF2-40B4-BE49-F238E27FC236}">
                <a16:creationId xmlns:a16="http://schemas.microsoft.com/office/drawing/2014/main" id="{E133AE8F-3D94-4343-B6B2-6A2590F4A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05788" y="3657614"/>
            <a:ext cx="2299806" cy="2056747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A factory with smoke coming out of it">
            <a:extLst>
              <a:ext uri="{FF2B5EF4-FFF2-40B4-BE49-F238E27FC236}">
                <a16:creationId xmlns:a16="http://schemas.microsoft.com/office/drawing/2014/main" id="{A22B1EAC-F11E-4BBF-B753-913092CD7F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252127" y="4054992"/>
            <a:ext cx="2597130" cy="2396608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 descr="A close up of a lit stove">
            <a:extLst>
              <a:ext uri="{FF2B5EF4-FFF2-40B4-BE49-F238E27FC236}">
                <a16:creationId xmlns:a16="http://schemas.microsoft.com/office/drawing/2014/main" id="{14E3CD7F-9627-4FDF-9839-D7D8217152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342745" y="5128162"/>
            <a:ext cx="2220685" cy="2024743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1560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42F78F3-65E7-4507-BC55-BB5090277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3" y="4327164"/>
            <a:ext cx="10338332" cy="2387600"/>
          </a:xfrm>
        </p:spPr>
        <p:txBody>
          <a:bodyPr>
            <a:noAutofit/>
          </a:bodyPr>
          <a:lstStyle/>
          <a:p>
            <a:r>
              <a:rPr lang="en-GB" sz="8800" dirty="0">
                <a:latin typeface="Impact" panose="020B0806030902050204" pitchFamily="34" charset="0"/>
              </a:rPr>
              <a:t>What is a fossil fuel?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60131D-071D-41EF-9F97-19DBECF56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6563" y="-1016009"/>
            <a:ext cx="5072752" cy="507275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B96F871-7540-4211-8A3B-5767220B4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2026" y="720197"/>
            <a:ext cx="5724146" cy="572414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FA95BC4-47C3-4950-BD69-4CC73AE08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74171" y="990618"/>
            <a:ext cx="5724146" cy="5724146"/>
          </a:xfrm>
          <a:prstGeom prst="rect">
            <a:avLst/>
          </a:prstGeom>
        </p:spPr>
      </p:pic>
      <p:grpSp>
        <p:nvGrpSpPr>
          <p:cNvPr id="2" name="Group 1" descr="coal">
            <a:extLst>
              <a:ext uri="{FF2B5EF4-FFF2-40B4-BE49-F238E27FC236}">
                <a16:creationId xmlns:a16="http://schemas.microsoft.com/office/drawing/2014/main" id="{AD0E3CD1-80A2-4777-A991-C3A4CC38214A}"/>
              </a:ext>
            </a:extLst>
          </p:cNvPr>
          <p:cNvGrpSpPr/>
          <p:nvPr/>
        </p:nvGrpSpPr>
        <p:grpSpPr>
          <a:xfrm>
            <a:off x="624926" y="2554409"/>
            <a:ext cx="3314834" cy="2492235"/>
            <a:chOff x="624926" y="2554409"/>
            <a:chExt cx="3314834" cy="2492235"/>
          </a:xfrm>
        </p:grpSpPr>
        <p:pic>
          <p:nvPicPr>
            <p:cNvPr id="21" name="Picture 20" descr="coal pieces">
              <a:extLst>
                <a:ext uri="{FF2B5EF4-FFF2-40B4-BE49-F238E27FC236}">
                  <a16:creationId xmlns:a16="http://schemas.microsoft.com/office/drawing/2014/main" id="{34E26326-F834-4094-BAE2-4137461F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17352" y="3298372"/>
              <a:ext cx="2622408" cy="174827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ADDCA8-162E-4404-8A51-CA0A8899B871}"/>
                </a:ext>
              </a:extLst>
            </p:cNvPr>
            <p:cNvSpPr txBox="1"/>
            <p:nvPr/>
          </p:nvSpPr>
          <p:spPr>
            <a:xfrm>
              <a:off x="624926" y="2554409"/>
              <a:ext cx="30334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latin typeface="Impact" panose="020B0806030902050204" pitchFamily="34" charset="0"/>
                </a:rPr>
                <a:t>Coal</a:t>
              </a:r>
            </a:p>
          </p:txBody>
        </p:sp>
      </p:grpSp>
      <p:grpSp>
        <p:nvGrpSpPr>
          <p:cNvPr id="3" name="Group 2" descr="oil ">
            <a:extLst>
              <a:ext uri="{FF2B5EF4-FFF2-40B4-BE49-F238E27FC236}">
                <a16:creationId xmlns:a16="http://schemas.microsoft.com/office/drawing/2014/main" id="{7AC60764-CB0A-4E8A-AFE4-53DC886CA16C}"/>
              </a:ext>
            </a:extLst>
          </p:cNvPr>
          <p:cNvGrpSpPr/>
          <p:nvPr/>
        </p:nvGrpSpPr>
        <p:grpSpPr>
          <a:xfrm>
            <a:off x="4800756" y="354576"/>
            <a:ext cx="3954119" cy="2539682"/>
            <a:chOff x="4800756" y="354576"/>
            <a:chExt cx="3954119" cy="2539682"/>
          </a:xfrm>
        </p:grpSpPr>
        <p:pic>
          <p:nvPicPr>
            <p:cNvPr id="24" name="Picture 23" descr="droplet of oil">
              <a:extLst>
                <a:ext uri="{FF2B5EF4-FFF2-40B4-BE49-F238E27FC236}">
                  <a16:creationId xmlns:a16="http://schemas.microsoft.com/office/drawing/2014/main" id="{01D7AAAD-CEC8-41B7-B3A7-2A2A1CD1C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4800756" y="354576"/>
              <a:ext cx="1841270" cy="253968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623F101-BD2B-4874-8A72-396194FDA927}"/>
                </a:ext>
              </a:extLst>
            </p:cNvPr>
            <p:cNvSpPr txBox="1"/>
            <p:nvPr/>
          </p:nvSpPr>
          <p:spPr>
            <a:xfrm>
              <a:off x="5721391" y="1784968"/>
              <a:ext cx="30334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latin typeface="Impact" panose="020B0806030902050204" pitchFamily="34" charset="0"/>
                </a:rPr>
                <a:t>Oil</a:t>
              </a:r>
            </a:p>
          </p:txBody>
        </p:sp>
      </p:grpSp>
      <p:grpSp>
        <p:nvGrpSpPr>
          <p:cNvPr id="4" name="Group 3" descr="gas">
            <a:extLst>
              <a:ext uri="{FF2B5EF4-FFF2-40B4-BE49-F238E27FC236}">
                <a16:creationId xmlns:a16="http://schemas.microsoft.com/office/drawing/2014/main" id="{67D982B1-CDE0-4144-8385-03736D659823}"/>
              </a:ext>
            </a:extLst>
          </p:cNvPr>
          <p:cNvGrpSpPr/>
          <p:nvPr/>
        </p:nvGrpSpPr>
        <p:grpSpPr>
          <a:xfrm>
            <a:off x="8178496" y="2762964"/>
            <a:ext cx="4523620" cy="2158072"/>
            <a:chOff x="8178496" y="2762964"/>
            <a:chExt cx="4523620" cy="2158072"/>
          </a:xfrm>
        </p:grpSpPr>
        <p:pic>
          <p:nvPicPr>
            <p:cNvPr id="27" name="Picture 26" descr="A picture containing stove, kitchen appliance">
              <a:extLst>
                <a:ext uri="{FF2B5EF4-FFF2-40B4-BE49-F238E27FC236}">
                  <a16:creationId xmlns:a16="http://schemas.microsoft.com/office/drawing/2014/main" id="{22056C38-CF55-4ABE-B248-9CFC76A2E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8178496" y="2762964"/>
              <a:ext cx="2410030" cy="215807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2076B7-E30A-4FFD-8EB1-BB4F85AED4AE}"/>
                </a:ext>
              </a:extLst>
            </p:cNvPr>
            <p:cNvSpPr txBox="1"/>
            <p:nvPr/>
          </p:nvSpPr>
          <p:spPr>
            <a:xfrm>
              <a:off x="9668632" y="3852691"/>
              <a:ext cx="30334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latin typeface="Impact" panose="020B0806030902050204" pitchFamily="34" charset="0"/>
                </a:rPr>
                <a:t>Gas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07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57FF4C-5225-4659-AE7C-653670E6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34" y="233941"/>
            <a:ext cx="6909468" cy="840230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Impact" panose="020B0806030902050204" pitchFamily="34" charset="0"/>
              </a:rPr>
              <a:t>Energy Explorer Task 1:</a:t>
            </a:r>
            <a:endParaRPr lang="en-GB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712EC-804F-42AC-AB26-571F1D8F820A}"/>
              </a:ext>
            </a:extLst>
          </p:cNvPr>
          <p:cNvSpPr txBox="1"/>
          <p:nvPr/>
        </p:nvSpPr>
        <p:spPr>
          <a:xfrm>
            <a:off x="6095999" y="1186181"/>
            <a:ext cx="531222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Impact" panose="020B0806030902050204" pitchFamily="34" charset="0"/>
              </a:rPr>
              <a:t>1. Make a table on a sheet of paper, with three columns.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27227D-017C-49A7-94EB-5B5C4187F5C3}"/>
              </a:ext>
            </a:extLst>
          </p:cNvPr>
          <p:cNvSpPr txBox="1"/>
          <p:nvPr/>
        </p:nvSpPr>
        <p:spPr>
          <a:xfrm>
            <a:off x="541790" y="1721110"/>
            <a:ext cx="531222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Impact" panose="020B0806030902050204" pitchFamily="34" charset="0"/>
              </a:rPr>
              <a:t>2. Label each heading: Coal, Oil and Natural Gas.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A569E6-089E-4BBB-B997-1F76E9CEA4EF}"/>
              </a:ext>
            </a:extLst>
          </p:cNvPr>
          <p:cNvSpPr txBox="1"/>
          <p:nvPr/>
        </p:nvSpPr>
        <p:spPr>
          <a:xfrm>
            <a:off x="6584157" y="5266426"/>
            <a:ext cx="531222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Impact" panose="020B0806030902050204" pitchFamily="34" charset="0"/>
              </a:rPr>
              <a:t>3. In each column write as many things as you can that use coal, oil and gas to fuel them.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05905E-F815-4370-8ACE-BC1ED5F31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490600"/>
              </p:ext>
            </p:extLst>
          </p:nvPr>
        </p:nvGraphicFramePr>
        <p:xfrm>
          <a:off x="2032000" y="2751666"/>
          <a:ext cx="81279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6574923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7429890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012784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79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930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37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42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188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871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565347"/>
                  </a:ext>
                </a:extLst>
              </a:tr>
            </a:tbl>
          </a:graphicData>
        </a:graphic>
      </p:graphicFrame>
      <p:pic>
        <p:nvPicPr>
          <p:cNvPr id="6" name="Graphic 5">
            <a:extLst>
              <a:ext uri="{FF2B5EF4-FFF2-40B4-BE49-F238E27FC236}">
                <a16:creationId xmlns:a16="http://schemas.microsoft.com/office/drawing/2014/main" id="{5B21CBE8-F982-49A3-AE0D-85F641E30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418380">
            <a:off x="9944653" y="1684664"/>
            <a:ext cx="1475719" cy="14757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0EA824-8702-4C0F-88D3-A76D890FD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866654">
            <a:off x="1299029" y="252838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2A5D45-3C46-49F3-8FD5-42E8BE7A1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90187" y="2682751"/>
            <a:ext cx="164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Impact" panose="020B0806030902050204" pitchFamily="34" charset="0"/>
              </a:rPr>
              <a:t>Coal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B9791-F42C-4D07-A8D2-2B4144BDF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75942" y="2682751"/>
            <a:ext cx="164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Impact" panose="020B0806030902050204" pitchFamily="34" charset="0"/>
              </a:rPr>
              <a:t>Oil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BF814A-291D-4A4F-AC9A-B5DD21B11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04354" y="2682751"/>
            <a:ext cx="221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Impact" panose="020B0806030902050204" pitchFamily="34" charset="0"/>
              </a:rPr>
              <a:t>Natural Gas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EA09F9-EAB0-43C6-999E-8853909EAA42}"/>
              </a:ext>
            </a:extLst>
          </p:cNvPr>
          <p:cNvSpPr txBox="1"/>
          <p:nvPr/>
        </p:nvSpPr>
        <p:spPr>
          <a:xfrm>
            <a:off x="799267" y="5522430"/>
            <a:ext cx="179092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Impact" panose="020B0806030902050204" pitchFamily="34" charset="0"/>
              </a:rPr>
              <a:t>3 minute challenge</a:t>
            </a:r>
          </a:p>
        </p:txBody>
      </p:sp>
    </p:spTree>
    <p:extLst>
      <p:ext uri="{BB962C8B-B14F-4D97-AF65-F5344CB8AC3E}">
        <p14:creationId xmlns:p14="http://schemas.microsoft.com/office/powerpoint/2010/main" val="78099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ACCF7C0-876A-4395-B2EA-9B57DB990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107" y="0"/>
            <a:ext cx="7035041" cy="6858000"/>
          </a:xfrm>
          <a:prstGeom prst="rect">
            <a:avLst/>
          </a:prstGeom>
          <a:solidFill>
            <a:srgbClr val="6699FF"/>
          </a:solidFill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2F78F3-65E7-4507-BC55-BB5090277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265" y="4338793"/>
            <a:ext cx="8281465" cy="2387600"/>
          </a:xfrm>
        </p:spPr>
        <p:txBody>
          <a:bodyPr>
            <a:noAutofit/>
          </a:bodyPr>
          <a:lstStyle/>
          <a:p>
            <a:r>
              <a:rPr lang="en-GB" sz="7200" dirty="0">
                <a:latin typeface="Impact" panose="020B0806030902050204" pitchFamily="34" charset="0"/>
              </a:rPr>
              <a:t>WHERE DO FOSSIL FUELS COME FROM?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0F526-F6EE-450B-99B9-1325366CF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8978925">
            <a:off x="9018590" y="318069"/>
            <a:ext cx="1981200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0A8C89-FD4B-42DB-929A-D48D753E4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7900211">
            <a:off x="595849" y="3389985"/>
            <a:ext cx="3736939" cy="28435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D85C74-207E-4A88-87D8-D92ABA127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914317" y="2413420"/>
            <a:ext cx="1542927" cy="1892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6C5A3A-700E-400D-BEDF-47C13B52B2BF}"/>
              </a:ext>
            </a:extLst>
          </p:cNvPr>
          <p:cNvSpPr txBox="1"/>
          <p:nvPr/>
        </p:nvSpPr>
        <p:spPr>
          <a:xfrm>
            <a:off x="583096" y="583096"/>
            <a:ext cx="730194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Impact" panose="020B0806030902050204" pitchFamily="34" charset="0"/>
              </a:rPr>
              <a:t>Fossil fuels are made from the burial of plants, animals and organisms from millions of years ago.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09FCF3-6844-4EE6-9E6A-8AAF25CAC23B}"/>
              </a:ext>
            </a:extLst>
          </p:cNvPr>
          <p:cNvSpPr/>
          <p:nvPr/>
        </p:nvSpPr>
        <p:spPr>
          <a:xfrm>
            <a:off x="583096" y="2597352"/>
            <a:ext cx="924676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Impact" panose="020B0806030902050204" pitchFamily="34" charset="0"/>
              </a:rPr>
              <a:t>This means that fossil fuels are NON-RENEWABLE.</a:t>
            </a:r>
          </a:p>
        </p:txBody>
      </p:sp>
    </p:spTree>
    <p:extLst>
      <p:ext uri="{BB962C8B-B14F-4D97-AF65-F5344CB8AC3E}">
        <p14:creationId xmlns:p14="http://schemas.microsoft.com/office/powerpoint/2010/main" val="5116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2" descr="swamp waterlogged area surrounded by tall tre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0935" y="24039"/>
            <a:ext cx="13732935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BFE3A0-B5ED-43BA-94B9-DC2733CE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2" y="365125"/>
            <a:ext cx="10515600" cy="172658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6000" u="sng" dirty="0">
                <a:latin typeface="Impact" panose="020B0806030902050204" pitchFamily="34" charset="0"/>
              </a:rPr>
              <a:t>Coal</a:t>
            </a:r>
            <a:r>
              <a:rPr lang="en-GB" dirty="0">
                <a:latin typeface="Impact" panose="020B0806030902050204" pitchFamily="34" charset="0"/>
              </a:rPr>
              <a:t> was formed in places like this, around 300 million years ago!</a:t>
            </a:r>
            <a:endParaRPr lang="en-GB" dirty="0"/>
          </a:p>
        </p:txBody>
      </p:sp>
      <p:pic>
        <p:nvPicPr>
          <p:cNvPr id="1026" name="Picture 2" descr="diagram showing how coal is made over time through intense heat and pressure from layers of organic matter build up">
            <a:extLst>
              <a:ext uri="{FF2B5EF4-FFF2-40B4-BE49-F238E27FC236}">
                <a16:creationId xmlns:a16="http://schemas.microsoft.com/office/drawing/2014/main" id="{B857343F-2470-4225-A10D-A0DD59EA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32" y="2282491"/>
            <a:ext cx="6386285" cy="438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 up of the ocean, showing ripples in water">
            <a:extLst>
              <a:ext uri="{FF2B5EF4-FFF2-40B4-BE49-F238E27FC236}">
                <a16:creationId xmlns:a16="http://schemas.microsoft.com/office/drawing/2014/main" id="{B2280287-4F41-49BB-A6A2-98A4D3E9B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-635000"/>
            <a:ext cx="12251871" cy="8167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F97ED2-7FB1-425D-9E51-8608407C0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5400" u="sng" dirty="0">
                <a:latin typeface="Impact" panose="020B0806030902050204" pitchFamily="34" charset="0"/>
              </a:rPr>
              <a:t>Oil and gas </a:t>
            </a:r>
            <a:r>
              <a:rPr lang="en-GB" dirty="0">
                <a:latin typeface="Impact" panose="020B0806030902050204" pitchFamily="34" charset="0"/>
              </a:rPr>
              <a:t>were formed in places like this millions of years ago!</a:t>
            </a:r>
            <a:endParaRPr lang="en-GB" dirty="0"/>
          </a:p>
        </p:txBody>
      </p:sp>
      <p:pic>
        <p:nvPicPr>
          <p:cNvPr id="10" name="Picture 9" descr="images showing how oil and natural gas are formed under the oceans from the burial of animals and plants which died millions of years ago">
            <a:extLst>
              <a:ext uri="{FF2B5EF4-FFF2-40B4-BE49-F238E27FC236}">
                <a16:creationId xmlns:a16="http://schemas.microsoft.com/office/drawing/2014/main" id="{A15191CD-F3CC-4C70-9906-F0BA853D1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4713" y="1931307"/>
            <a:ext cx="10722574" cy="400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0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9F5A6EC-C86F-4024-B4FE-A3737C2E1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18476" y="-901365"/>
            <a:ext cx="9855832" cy="985583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2F78F3-65E7-4507-BC55-BB5090277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798" y="3917773"/>
            <a:ext cx="7394283" cy="2387600"/>
          </a:xfrm>
        </p:spPr>
        <p:txBody>
          <a:bodyPr>
            <a:noAutofit/>
          </a:bodyPr>
          <a:lstStyle/>
          <a:p>
            <a:r>
              <a:rPr lang="en-GB" sz="6600" dirty="0">
                <a:latin typeface="Impact" panose="020B0806030902050204" pitchFamily="34" charset="0"/>
              </a:rPr>
              <a:t>HOW DO WE GET FOSSIL FUELS OUT OF THE GROUND?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60131D-071D-41EF-9F97-19DBECF56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0555" y="-662387"/>
            <a:ext cx="3496829" cy="3496829"/>
          </a:xfrm>
          <a:prstGeom prst="rect">
            <a:avLst/>
          </a:prstGeom>
        </p:spPr>
      </p:pic>
      <p:pic>
        <p:nvPicPr>
          <p:cNvPr id="7" name="Graphic 6" descr="Cloud">
            <a:extLst>
              <a:ext uri="{FF2B5EF4-FFF2-40B4-BE49-F238E27FC236}">
                <a16:creationId xmlns:a16="http://schemas.microsoft.com/office/drawing/2014/main" id="{9B96F871-7540-4211-8A3B-5767220B4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2561" y="-382889"/>
            <a:ext cx="4409440" cy="4409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E1C25C-36E5-41FC-811D-4E01F6EF2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04043" y="0"/>
            <a:ext cx="4687957" cy="4687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5F3D18-3A51-47BD-9CE9-BD436078D01D}"/>
              </a:ext>
            </a:extLst>
          </p:cNvPr>
          <p:cNvSpPr txBox="1"/>
          <p:nvPr/>
        </p:nvSpPr>
        <p:spPr>
          <a:xfrm>
            <a:off x="4248492" y="621502"/>
            <a:ext cx="3780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Impact" panose="020B0806030902050204" pitchFamily="34" charset="0"/>
              </a:rPr>
              <a:t>2 MINUTE DISCUSSION</a:t>
            </a:r>
          </a:p>
        </p:txBody>
      </p:sp>
    </p:spTree>
    <p:extLst>
      <p:ext uri="{BB962C8B-B14F-4D97-AF65-F5344CB8AC3E}">
        <p14:creationId xmlns:p14="http://schemas.microsoft.com/office/powerpoint/2010/main" val="119169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9F5A6EC-C86F-4024-B4FE-A3737C2E1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18476" y="-901365"/>
            <a:ext cx="9855832" cy="985583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2F78F3-65E7-4507-BC55-BB5090277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475" y="3566273"/>
            <a:ext cx="8281465" cy="2387600"/>
          </a:xfrm>
        </p:spPr>
        <p:txBody>
          <a:bodyPr>
            <a:noAutofit/>
          </a:bodyPr>
          <a:lstStyle/>
          <a:p>
            <a:r>
              <a:rPr lang="en-GB" sz="8000" dirty="0">
                <a:latin typeface="Impact" panose="020B0806030902050204" pitchFamily="34" charset="0"/>
              </a:rPr>
              <a:t>Why are fossil </a:t>
            </a:r>
            <a:br>
              <a:rPr lang="en-GB" sz="8000" dirty="0">
                <a:latin typeface="Impact" panose="020B0806030902050204" pitchFamily="34" charset="0"/>
              </a:rPr>
            </a:br>
            <a:r>
              <a:rPr lang="en-GB" sz="8000" dirty="0">
                <a:latin typeface="Impact" panose="020B0806030902050204" pitchFamily="34" charset="0"/>
              </a:rPr>
              <a:t>fuels important?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60131D-071D-41EF-9F97-19DBECF56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0555" y="-662387"/>
            <a:ext cx="3496829" cy="3496829"/>
          </a:xfrm>
          <a:prstGeom prst="rect">
            <a:avLst/>
          </a:prstGeom>
        </p:spPr>
      </p:pic>
      <p:pic>
        <p:nvPicPr>
          <p:cNvPr id="7" name="Graphic 6" descr="Cloud">
            <a:extLst>
              <a:ext uri="{FF2B5EF4-FFF2-40B4-BE49-F238E27FC236}">
                <a16:creationId xmlns:a16="http://schemas.microsoft.com/office/drawing/2014/main" id="{9B96F871-7540-4211-8A3B-5767220B4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2561" y="-382889"/>
            <a:ext cx="4409440" cy="4409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E1C25C-36E5-41FC-811D-4E01F6EF2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04043" y="0"/>
            <a:ext cx="4687957" cy="46879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20B903-D272-40A9-9761-FB4B21AF696D}"/>
              </a:ext>
            </a:extLst>
          </p:cNvPr>
          <p:cNvSpPr txBox="1"/>
          <p:nvPr/>
        </p:nvSpPr>
        <p:spPr>
          <a:xfrm>
            <a:off x="4248492" y="621502"/>
            <a:ext cx="3780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Impact" panose="020B0806030902050204" pitchFamily="34" charset="0"/>
              </a:rPr>
              <a:t>It’s time </a:t>
            </a:r>
          </a:p>
          <a:p>
            <a:pPr algn="ctr"/>
            <a:r>
              <a:rPr lang="en-GB" sz="3600" dirty="0">
                <a:latin typeface="Impact" panose="020B0806030902050204" pitchFamily="34" charset="0"/>
              </a:rPr>
              <a:t>for a film!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229E4-68F8-4194-83EB-C79164DCB6BC}"/>
              </a:ext>
            </a:extLst>
          </p:cNvPr>
          <p:cNvSpPr/>
          <p:nvPr/>
        </p:nvSpPr>
        <p:spPr>
          <a:xfrm>
            <a:off x="2301938" y="2992386"/>
            <a:ext cx="4177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7"/>
              </a:rPr>
              <a:t>https://bpes.bp.com/fossil-fuels-resources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444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437371-841E-4F06-973B-BCF4F7267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812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8E1DD4-7F32-4B25-8C7A-9654A02B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052" y="325319"/>
            <a:ext cx="10435410" cy="79670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5300" dirty="0">
                <a:solidFill>
                  <a:srgbClr val="0070C0"/>
                </a:solidFill>
                <a:latin typeface="Impact" panose="020B0806030902050204" pitchFamily="34" charset="0"/>
              </a:rPr>
              <a:t>Coal helps to make lots of useful things: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 descr="a diagram showing how coal is made into electricity">
            <a:extLst>
              <a:ext uri="{FF2B5EF4-FFF2-40B4-BE49-F238E27FC236}">
                <a16:creationId xmlns:a16="http://schemas.microsoft.com/office/drawing/2014/main" id="{0E131986-4A4F-490C-B201-1FC21A3433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1" r="1274" b="28914"/>
          <a:stretch/>
        </p:blipFill>
        <p:spPr>
          <a:xfrm>
            <a:off x="1712038" y="4234333"/>
            <a:ext cx="8995510" cy="2370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B5028B-1FBE-4AFF-9101-1D32C057031D}"/>
              </a:ext>
            </a:extLst>
          </p:cNvPr>
          <p:cNvSpPr txBox="1"/>
          <p:nvPr/>
        </p:nvSpPr>
        <p:spPr>
          <a:xfrm>
            <a:off x="9339370" y="1941891"/>
            <a:ext cx="149497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accent1"/>
                </a:solidFill>
                <a:latin typeface="Impact" panose="020B0806030902050204" pitchFamily="34" charset="0"/>
              </a:rPr>
              <a:t>Steel</a:t>
            </a:r>
            <a:endParaRPr lang="en-GB" sz="24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D7D03-8E8F-4D7F-9133-48C4878E763D}"/>
              </a:ext>
            </a:extLst>
          </p:cNvPr>
          <p:cNvSpPr txBox="1"/>
          <p:nvPr/>
        </p:nvSpPr>
        <p:spPr>
          <a:xfrm>
            <a:off x="391885" y="1320309"/>
            <a:ext cx="300780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070C0"/>
                </a:solidFill>
                <a:latin typeface="Impact" panose="020B0806030902050204" pitchFamily="34" charset="0"/>
              </a:rPr>
              <a:t>Medicines</a:t>
            </a:r>
            <a:endParaRPr lang="en-GB" sz="24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F9D000-148B-4330-A617-FAD6406142CE}"/>
              </a:ext>
            </a:extLst>
          </p:cNvPr>
          <p:cNvSpPr txBox="1"/>
          <p:nvPr/>
        </p:nvSpPr>
        <p:spPr>
          <a:xfrm>
            <a:off x="1598244" y="2285734"/>
            <a:ext cx="276106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accent1"/>
                </a:solidFill>
                <a:latin typeface="Impact" panose="020B0806030902050204" pitchFamily="34" charset="0"/>
              </a:rPr>
              <a:t>Plastics</a:t>
            </a:r>
            <a:endParaRPr lang="en-GB" sz="24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F56AF-D66C-4DE1-8438-1CD6C8E510E3}"/>
              </a:ext>
            </a:extLst>
          </p:cNvPr>
          <p:cNvSpPr txBox="1"/>
          <p:nvPr/>
        </p:nvSpPr>
        <p:spPr>
          <a:xfrm>
            <a:off x="5288305" y="3031517"/>
            <a:ext cx="177241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accent1"/>
                </a:solidFill>
                <a:latin typeface="Impact" panose="020B0806030902050204" pitchFamily="34" charset="0"/>
              </a:rPr>
              <a:t>Dyes</a:t>
            </a:r>
            <a:endParaRPr lang="en-GB" sz="24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F12FCB-D77D-4B0A-AA40-607DB7051331}"/>
              </a:ext>
            </a:extLst>
          </p:cNvPr>
          <p:cNvSpPr txBox="1"/>
          <p:nvPr/>
        </p:nvSpPr>
        <p:spPr>
          <a:xfrm>
            <a:off x="114440" y="3213656"/>
            <a:ext cx="460102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accent1"/>
                </a:solidFill>
                <a:latin typeface="Impact" panose="020B0806030902050204" pitchFamily="34" charset="0"/>
              </a:rPr>
              <a:t>Beauty products</a:t>
            </a:r>
            <a:endParaRPr lang="en-GB" sz="24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000CEF-0167-40F8-92C5-41850B3F66E1}"/>
              </a:ext>
            </a:extLst>
          </p:cNvPr>
          <p:cNvSpPr txBox="1"/>
          <p:nvPr/>
        </p:nvSpPr>
        <p:spPr>
          <a:xfrm>
            <a:off x="7632840" y="3292344"/>
            <a:ext cx="444471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accent1"/>
                </a:solidFill>
                <a:latin typeface="Impact" panose="020B0806030902050204" pitchFamily="34" charset="0"/>
              </a:rPr>
              <a:t>Cleaning products</a:t>
            </a:r>
            <a:endParaRPr lang="en-GB" sz="24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2AFF75-74C7-4AA6-8109-0A36448C82AF}"/>
              </a:ext>
            </a:extLst>
          </p:cNvPr>
          <p:cNvSpPr txBox="1"/>
          <p:nvPr/>
        </p:nvSpPr>
        <p:spPr>
          <a:xfrm>
            <a:off x="4997933" y="1921495"/>
            <a:ext cx="35141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accent1"/>
                </a:solidFill>
                <a:latin typeface="Impact" panose="020B0806030902050204" pitchFamily="34" charset="0"/>
              </a:rPr>
              <a:t>ELECTRICITY</a:t>
            </a:r>
            <a:endParaRPr lang="en-GB" sz="24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55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2649</TotalTime>
  <Words>322</Words>
  <Application>Microsoft Office PowerPoint</Application>
  <PresentationFormat>Widescreen</PresentationFormat>
  <Paragraphs>49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Impact</vt:lpstr>
      <vt:lpstr>Office Theme</vt:lpstr>
      <vt:lpstr>ENERGY EXPLORERS </vt:lpstr>
      <vt:lpstr>What is a fossil fuel?</vt:lpstr>
      <vt:lpstr>Energy Explorer Task 1:</vt:lpstr>
      <vt:lpstr>WHERE DO FOSSIL FUELS COME FROM?</vt:lpstr>
      <vt:lpstr>Coal was formed in places like this, around 300 million years ago!</vt:lpstr>
      <vt:lpstr>Oil and gas were formed in places like this millions of years ago!</vt:lpstr>
      <vt:lpstr>HOW DO WE GET FOSSIL FUELS OUT OF THE GROUND?</vt:lpstr>
      <vt:lpstr>Why are fossil  fuels important?</vt:lpstr>
      <vt:lpstr>Coal helps to make lots of useful things:</vt:lpstr>
      <vt:lpstr>Oil and Gas are very useful:</vt:lpstr>
      <vt:lpstr>Energy Explorer Task 2: CLASSROOM EXPLORATION</vt:lpstr>
      <vt:lpstr>What’s the link with air pollution?</vt:lpstr>
      <vt:lpstr>Burning fossil fuels causes air pollution…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Kennell</dc:creator>
  <cp:lastModifiedBy>Amy Peace</cp:lastModifiedBy>
  <cp:revision>73</cp:revision>
  <cp:lastPrinted>2019-03-06T10:50:35Z</cp:lastPrinted>
  <dcterms:created xsi:type="dcterms:W3CDTF">2018-10-29T10:49:19Z</dcterms:created>
  <dcterms:modified xsi:type="dcterms:W3CDTF">2020-01-20T10:57:53Z</dcterms:modified>
</cp:coreProperties>
</file>