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2" r:id="rId2"/>
    <p:sldId id="302" r:id="rId3"/>
    <p:sldId id="304" r:id="rId4"/>
    <p:sldId id="315" r:id="rId5"/>
    <p:sldId id="316" r:id="rId6"/>
    <p:sldId id="314" r:id="rId7"/>
    <p:sldId id="309" r:id="rId8"/>
    <p:sldId id="317"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Kennell" initials="DK" lastIdx="2" clrIdx="0">
    <p:extLst>
      <p:ext uri="{19B8F6BF-5375-455C-9EA6-DF929625EA0E}">
        <p15:presenceInfo xmlns:p15="http://schemas.microsoft.com/office/powerpoint/2012/main" userId="S-1-5-21-3080939372-1322785932-1746061403-57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6699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48237" autoAdjust="0"/>
  </p:normalViewPr>
  <p:slideViewPr>
    <p:cSldViewPr snapToGrid="0">
      <p:cViewPr varScale="1">
        <p:scale>
          <a:sx n="34" d="100"/>
          <a:sy n="34" d="100"/>
        </p:scale>
        <p:origin x="2016" y="20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2144F2-3992-4B6C-B3EB-8075F08499F5}" type="datetimeFigureOut">
              <a:rPr lang="en-GB" smtClean="0"/>
              <a:t>20/01/2020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040D08-DB2F-46B2-B0CA-70CB89DB6604}" type="slidenum">
              <a:rPr lang="en-GB" smtClean="0"/>
              <a:t>‹#›</a:t>
            </a:fld>
            <a:endParaRPr lang="en-GB"/>
          </a:p>
        </p:txBody>
      </p:sp>
    </p:spTree>
    <p:extLst>
      <p:ext uri="{BB962C8B-B14F-4D97-AF65-F5344CB8AC3E}">
        <p14:creationId xmlns:p14="http://schemas.microsoft.com/office/powerpoint/2010/main" val="13577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Energy</a:t>
            </a:r>
            <a:r>
              <a:rPr lang="en-GB" b="1" baseline="0" dirty="0"/>
              <a:t> Explorers Recap and intro</a:t>
            </a:r>
          </a:p>
          <a:p>
            <a:endParaRPr lang="en-GB" baseline="0" dirty="0"/>
          </a:p>
          <a:p>
            <a:r>
              <a:rPr lang="en-GB" baseline="0" dirty="0"/>
              <a:t>Ask children to remember and recap what they did last week:</a:t>
            </a:r>
          </a:p>
          <a:p>
            <a:pPr marL="171450" indent="-171450">
              <a:buFont typeface="Arial" panose="020B0604020202020204" pitchFamily="34" charset="0"/>
              <a:buChar char="•"/>
            </a:pPr>
            <a:r>
              <a:rPr lang="en-GB" baseline="0" dirty="0"/>
              <a:t>What is a fossil fuel: coal, oil and natural gas</a:t>
            </a:r>
          </a:p>
          <a:p>
            <a:pPr marL="171450" indent="-171450">
              <a:buFont typeface="Arial" panose="020B0604020202020204" pitchFamily="34" charset="0"/>
              <a:buChar char="•"/>
            </a:pPr>
            <a:r>
              <a:rPr lang="en-GB" baseline="0" dirty="0"/>
              <a:t>Where fossil fuels came from and how it was formed</a:t>
            </a:r>
          </a:p>
          <a:p>
            <a:pPr marL="171450" indent="-171450">
              <a:buFont typeface="Arial" panose="020B0604020202020204" pitchFamily="34" charset="0"/>
              <a:buChar char="•"/>
            </a:pPr>
            <a:r>
              <a:rPr lang="en-GB" baseline="0" dirty="0"/>
              <a:t>Explored fossil fuel uses: in cars, heating, plastics, to make electricity</a:t>
            </a:r>
          </a:p>
          <a:p>
            <a:pPr marL="171450" indent="-171450">
              <a:buFont typeface="Arial" panose="020B0604020202020204" pitchFamily="34" charset="0"/>
              <a:buChar char="•"/>
            </a:pPr>
            <a:r>
              <a:rPr lang="en-GB" baseline="0" dirty="0"/>
              <a:t>Why they are important – what are their big uses</a:t>
            </a:r>
          </a:p>
          <a:p>
            <a:pPr marL="171450" indent="-171450">
              <a:buFont typeface="Arial" panose="020B0604020202020204" pitchFamily="34" charset="0"/>
              <a:buChar char="•"/>
            </a:pPr>
            <a:r>
              <a:rPr lang="en-GB" baseline="0" dirty="0"/>
              <a:t>Explored the classroom – what uses fossil fuels to make them work, what fossil fuels were used to make objects</a:t>
            </a:r>
          </a:p>
          <a:p>
            <a:pPr marL="171450" indent="-171450">
              <a:buFont typeface="Arial" panose="020B0604020202020204" pitchFamily="34" charset="0"/>
              <a:buChar char="•"/>
            </a:pPr>
            <a:r>
              <a:rPr lang="en-GB" baseline="0" dirty="0"/>
              <a:t>What is the link to air pollution?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Explain to the children that today, we will be looking at a different type of energy – Renewable sources of energy…</a:t>
            </a:r>
          </a:p>
        </p:txBody>
      </p:sp>
      <p:sp>
        <p:nvSpPr>
          <p:cNvPr id="4" name="Slide Number Placeholder 3"/>
          <p:cNvSpPr>
            <a:spLocks noGrp="1"/>
          </p:cNvSpPr>
          <p:nvPr>
            <p:ph type="sldNum" sz="quarter" idx="5"/>
          </p:nvPr>
        </p:nvSpPr>
        <p:spPr/>
        <p:txBody>
          <a:bodyPr/>
          <a:lstStyle/>
          <a:p>
            <a:fld id="{13040D08-DB2F-46B2-B0CA-70CB89DB6604}" type="slidenum">
              <a:rPr lang="en-GB" smtClean="0"/>
              <a:t>1</a:t>
            </a:fld>
            <a:endParaRPr lang="en-GB"/>
          </a:p>
        </p:txBody>
      </p:sp>
    </p:spTree>
    <p:extLst>
      <p:ext uri="{BB962C8B-B14F-4D97-AF65-F5344CB8AC3E}">
        <p14:creationId xmlns:p14="http://schemas.microsoft.com/office/powerpoint/2010/main" val="168620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r>
              <a:rPr lang="en-GB" b="1" baseline="0" dirty="0"/>
              <a:t> is renewable energy?</a:t>
            </a:r>
          </a:p>
          <a:p>
            <a:endParaRPr lang="en-GB" baseline="0" dirty="0"/>
          </a:p>
          <a:p>
            <a:r>
              <a:rPr lang="en-GB" baseline="0" dirty="0"/>
              <a:t>Ask the children what their thoughts are?</a:t>
            </a:r>
          </a:p>
          <a:p>
            <a:endParaRPr lang="en-GB" baseline="0" dirty="0"/>
          </a:p>
          <a:p>
            <a:r>
              <a:rPr lang="en-GB" baseline="0" dirty="0"/>
              <a:t>Renewable energy is energy that is collected from a source that is naturally replenished within a human timescale and won’t run out within our lifetime.</a:t>
            </a:r>
          </a:p>
          <a:p>
            <a:endParaRPr lang="en-GB" baseline="0" dirty="0"/>
          </a:p>
          <a:p>
            <a:r>
              <a:rPr lang="en-GB" b="1" baseline="0" dirty="0"/>
              <a:t>Can the children name any types of renewable energy?</a:t>
            </a:r>
          </a:p>
          <a:p>
            <a:endParaRPr lang="en-GB" b="1" baseline="0" dirty="0"/>
          </a:p>
          <a:p>
            <a:r>
              <a:rPr lang="en-GB" baseline="0" dirty="0"/>
              <a:t>Some suggestions include:</a:t>
            </a:r>
          </a:p>
          <a:p>
            <a:pPr marL="171450" indent="-171450">
              <a:buFont typeface="Arial" panose="020B0604020202020204" pitchFamily="34" charset="0"/>
              <a:buChar char="•"/>
            </a:pPr>
            <a:r>
              <a:rPr lang="en-GB" dirty="0"/>
              <a:t>Solar</a:t>
            </a:r>
          </a:p>
          <a:p>
            <a:pPr marL="171450" indent="-171450">
              <a:buFont typeface="Arial" panose="020B0604020202020204" pitchFamily="34" charset="0"/>
              <a:buChar char="•"/>
            </a:pPr>
            <a:r>
              <a:rPr lang="en-GB" dirty="0"/>
              <a:t>Biomass</a:t>
            </a:r>
          </a:p>
          <a:p>
            <a:pPr marL="171450" indent="-171450">
              <a:buFont typeface="Arial" panose="020B0604020202020204" pitchFamily="34" charset="0"/>
              <a:buChar char="•"/>
            </a:pPr>
            <a:r>
              <a:rPr lang="en-GB" dirty="0"/>
              <a:t>Tidal</a:t>
            </a:r>
          </a:p>
          <a:p>
            <a:pPr marL="171450" indent="-171450">
              <a:buFont typeface="Arial" panose="020B0604020202020204" pitchFamily="34" charset="0"/>
              <a:buChar char="•"/>
            </a:pPr>
            <a:r>
              <a:rPr lang="en-GB" dirty="0"/>
              <a:t>Wave</a:t>
            </a:r>
          </a:p>
          <a:p>
            <a:pPr marL="171450" indent="-171450">
              <a:buFont typeface="Arial" panose="020B0604020202020204" pitchFamily="34" charset="0"/>
              <a:buChar char="•"/>
            </a:pPr>
            <a:r>
              <a:rPr lang="en-GB" dirty="0"/>
              <a:t>Biomass</a:t>
            </a:r>
          </a:p>
          <a:p>
            <a:pPr marL="171450" indent="-171450">
              <a:buFont typeface="Arial" panose="020B0604020202020204" pitchFamily="34" charset="0"/>
              <a:buChar char="•"/>
            </a:pPr>
            <a:r>
              <a:rPr lang="en-GB" dirty="0"/>
              <a:t>Geothermal</a:t>
            </a:r>
          </a:p>
          <a:p>
            <a:pPr marL="171450" indent="-171450">
              <a:buFont typeface="Arial" panose="020B0604020202020204" pitchFamily="34" charset="0"/>
              <a:buChar char="•"/>
            </a:pPr>
            <a:r>
              <a:rPr lang="en-GB" dirty="0"/>
              <a:t>Wind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a:t>
            </a:r>
            <a:r>
              <a:rPr lang="en-GB" baseline="0" dirty="0"/>
              <a:t> the children if they can describe what any of these types of energy sources are, or how they might work.</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80896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Energy</a:t>
            </a:r>
            <a:r>
              <a:rPr lang="en-GB" b="1" baseline="0" dirty="0"/>
              <a:t> Explorer task: Energy Matching Game</a:t>
            </a:r>
          </a:p>
          <a:p>
            <a:endParaRPr lang="en-GB" baseline="0" dirty="0"/>
          </a:p>
          <a:p>
            <a:r>
              <a:rPr lang="en-GB" dirty="0"/>
              <a:t>Working in groups. 10 minute challenge. </a:t>
            </a:r>
          </a:p>
          <a:p>
            <a:endParaRPr lang="en-GB" dirty="0"/>
          </a:p>
          <a:p>
            <a:r>
              <a:rPr lang="en-GB" dirty="0"/>
              <a:t>Explai</a:t>
            </a:r>
            <a:r>
              <a:rPr lang="en-GB" baseline="0" dirty="0"/>
              <a:t>n to the children that each table will be given some paper, pens and a set of cards. They need to match up the name of an energy form with it’s correct picture and description.</a:t>
            </a:r>
          </a:p>
          <a:p>
            <a:endParaRPr lang="en-GB" baseline="0" dirty="0"/>
          </a:p>
          <a:p>
            <a:r>
              <a:rPr lang="en-GB" baseline="0" dirty="0"/>
              <a:t>Once the children are happy they have matched them up correctly they can stick them down, colour them in and label each type of fuels as either Renewable or Non-renewable.</a:t>
            </a:r>
          </a:p>
          <a:p>
            <a:endParaRPr lang="en-GB" baseline="0" dirty="0"/>
          </a:p>
          <a:p>
            <a:r>
              <a:rPr lang="en-GB" baseline="0" dirty="0"/>
              <a:t>Use the hydro electricity card as an example.</a:t>
            </a:r>
            <a:endParaRPr lang="en-GB" dirty="0"/>
          </a:p>
        </p:txBody>
      </p:sp>
      <p:sp>
        <p:nvSpPr>
          <p:cNvPr id="4" name="Slide Number Placeholder 3"/>
          <p:cNvSpPr>
            <a:spLocks noGrp="1"/>
          </p:cNvSpPr>
          <p:nvPr>
            <p:ph type="sldNum" sz="quarter" idx="5"/>
          </p:nvPr>
        </p:nvSpPr>
        <p:spPr/>
        <p:txBody>
          <a:bodyPr/>
          <a:lstStyle/>
          <a:p>
            <a:fld id="{13040D08-DB2F-46B2-B0CA-70CB89DB6604}" type="slidenum">
              <a:rPr lang="en-GB" smtClean="0"/>
              <a:t>3</a:t>
            </a:fld>
            <a:endParaRPr lang="en-GB"/>
          </a:p>
        </p:txBody>
      </p:sp>
    </p:spTree>
    <p:extLst>
      <p:ext uri="{BB962C8B-B14F-4D97-AF65-F5344CB8AC3E}">
        <p14:creationId xmlns:p14="http://schemas.microsoft.com/office/powerpoint/2010/main" val="212860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8362B2-E283-4EC9-98E4-8A3EF50B1854}"/>
              </a:ext>
            </a:extLst>
          </p:cNvPr>
          <p:cNvSpPr>
            <a:spLocks noGrp="1"/>
          </p:cNvSpPr>
          <p:nvPr>
            <p:ph type="body" idx="1"/>
          </p:nvPr>
        </p:nvSpPr>
        <p:spPr/>
        <p:txBody>
          <a:bodyPr/>
          <a:lstStyle/>
          <a:p>
            <a:r>
              <a:rPr lang="en-GB" b="1" dirty="0"/>
              <a:t>Why</a:t>
            </a:r>
            <a:r>
              <a:rPr lang="en-GB" b="1" baseline="0" dirty="0"/>
              <a:t> is renewable energy so important?</a:t>
            </a:r>
          </a:p>
          <a:p>
            <a:endParaRPr lang="en-GB" b="1" baseline="0" dirty="0"/>
          </a:p>
          <a:p>
            <a:r>
              <a:rPr lang="en-GB" baseline="0" dirty="0"/>
              <a:t>Discussion in pairs. 1 minute challenge.</a:t>
            </a:r>
          </a:p>
          <a:p>
            <a:endParaRPr lang="en-GB" baseline="0" dirty="0"/>
          </a:p>
          <a:p>
            <a:r>
              <a:rPr lang="en-GB" baseline="0" dirty="0"/>
              <a:t>So now we’ve looked at several different types of renewable energy, can the children suggest what it is so important? Can they tell me three really good things about it?</a:t>
            </a:r>
          </a:p>
          <a:p>
            <a:endParaRPr lang="en-GB" baseline="0" dirty="0"/>
          </a:p>
          <a:p>
            <a:r>
              <a:rPr lang="en-GB" baseline="0" dirty="0"/>
              <a:t>Give the children a minute or so to discuss in pairs their thoughts. Feedback to the rest of the class.</a:t>
            </a:r>
          </a:p>
          <a:p>
            <a:endParaRPr lang="en-GB" baseline="0" dirty="0"/>
          </a:p>
          <a:p>
            <a:endParaRPr lang="en-GB" dirty="0"/>
          </a:p>
        </p:txBody>
      </p:sp>
    </p:spTree>
    <p:extLst>
      <p:ext uri="{BB962C8B-B14F-4D97-AF65-F5344CB8AC3E}">
        <p14:creationId xmlns:p14="http://schemas.microsoft.com/office/powerpoint/2010/main" val="132482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Fossil Fuels</a:t>
            </a:r>
            <a:r>
              <a:rPr lang="en-GB" b="1" baseline="0" dirty="0"/>
              <a:t> Vs Renewables</a:t>
            </a:r>
          </a:p>
          <a:p>
            <a:endParaRPr lang="en-GB" b="1" baseline="0" dirty="0"/>
          </a:p>
          <a:p>
            <a:r>
              <a:rPr lang="en-GB" b="0" baseline="0" dirty="0"/>
              <a:t>Explain to the children that there are lots of good things and bad things to using fossil fuels or renewable energy. The governments internationally argue about which type of fuel to use all the time. </a:t>
            </a:r>
          </a:p>
          <a:p>
            <a:endParaRPr lang="en-GB" b="0" baseline="0" dirty="0"/>
          </a:p>
          <a:p>
            <a:r>
              <a:rPr lang="en-GB" b="0" baseline="0" dirty="0"/>
              <a:t>But, can you think of the good and bad things for both?</a:t>
            </a:r>
          </a:p>
          <a:p>
            <a:endParaRPr lang="en-GB" b="0" baseline="0" dirty="0"/>
          </a:p>
          <a:p>
            <a:r>
              <a:rPr lang="en-GB" b="0" baseline="0" dirty="0"/>
              <a:t>Start with Fossil fuels and then go on to Renewables.</a:t>
            </a:r>
          </a:p>
          <a:p>
            <a:endParaRPr lang="en-GB" b="0" baseline="0" dirty="0"/>
          </a:p>
          <a:p>
            <a:r>
              <a:rPr lang="en-GB" b="0" baseline="0" dirty="0"/>
              <a:t>Great work… now, if you were in charge… which fuel source would you prefer your country to use?</a:t>
            </a:r>
          </a:p>
          <a:p>
            <a:endParaRPr lang="en-GB" b="0" baseline="0" dirty="0"/>
          </a:p>
          <a:p>
            <a:endParaRPr lang="en-GB" b="0" dirty="0"/>
          </a:p>
        </p:txBody>
      </p:sp>
      <p:sp>
        <p:nvSpPr>
          <p:cNvPr id="4" name="Slide Number Placeholder 3"/>
          <p:cNvSpPr>
            <a:spLocks noGrp="1"/>
          </p:cNvSpPr>
          <p:nvPr>
            <p:ph type="sldNum" sz="quarter" idx="5"/>
          </p:nvPr>
        </p:nvSpPr>
        <p:spPr/>
        <p:txBody>
          <a:bodyPr/>
          <a:lstStyle/>
          <a:p>
            <a:fld id="{13040D08-DB2F-46B2-B0CA-70CB89DB6604}" type="slidenum">
              <a:rPr lang="en-GB" smtClean="0"/>
              <a:t>5</a:t>
            </a:fld>
            <a:endParaRPr lang="en-GB"/>
          </a:p>
        </p:txBody>
      </p:sp>
    </p:spTree>
    <p:extLst>
      <p:ext uri="{BB962C8B-B14F-4D97-AF65-F5344CB8AC3E}">
        <p14:creationId xmlns:p14="http://schemas.microsoft.com/office/powerpoint/2010/main" val="321237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A9757EF-E715-4FEF-99EA-3D9998FBE4F8}"/>
              </a:ext>
            </a:extLst>
          </p:cNvPr>
          <p:cNvSpPr>
            <a:spLocks noGrp="1"/>
          </p:cNvSpPr>
          <p:nvPr>
            <p:ph type="body" idx="1"/>
          </p:nvPr>
        </p:nvSpPr>
        <p:spPr/>
        <p:txBody>
          <a:bodyPr/>
          <a:lstStyle/>
          <a:p>
            <a:r>
              <a:rPr lang="en-GB" b="1" dirty="0"/>
              <a:t>Your</a:t>
            </a:r>
            <a:r>
              <a:rPr lang="en-GB" b="1" baseline="0" dirty="0"/>
              <a:t> choice… which type of energy would you use?</a:t>
            </a:r>
          </a:p>
          <a:p>
            <a:endParaRPr lang="en-GB" b="1" baseline="0" dirty="0"/>
          </a:p>
          <a:p>
            <a:r>
              <a:rPr lang="en-GB" b="0" baseline="0" dirty="0"/>
              <a:t>You know the importance fossil fuels and renewable energy sources. But if you ruled a country, which one would you use? Or would you use both? Or is there another way?</a:t>
            </a:r>
          </a:p>
          <a:p>
            <a:endParaRPr lang="en-GB" b="0" baseline="0" dirty="0"/>
          </a:p>
          <a:p>
            <a:r>
              <a:rPr lang="en-GB" b="0" baseline="0" dirty="0"/>
              <a:t>Ask the class to vote through a hands up: Raise your hands if you are ‘for’ fossil fuels, raise your hand if you are ‘against’ fossil fuels, raise your hand if we should use both?</a:t>
            </a:r>
            <a:endParaRPr lang="en-GB" b="0" dirty="0"/>
          </a:p>
        </p:txBody>
      </p:sp>
    </p:spTree>
    <p:extLst>
      <p:ext uri="{BB962C8B-B14F-4D97-AF65-F5344CB8AC3E}">
        <p14:creationId xmlns:p14="http://schemas.microsoft.com/office/powerpoint/2010/main" val="149837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r>
              <a:rPr lang="en-GB" b="1" baseline="0" dirty="0"/>
              <a:t> else can we do?</a:t>
            </a:r>
          </a:p>
          <a:p>
            <a:endParaRPr lang="en-GB" baseline="0" dirty="0"/>
          </a:p>
          <a:p>
            <a:r>
              <a:rPr lang="en-GB" baseline="0" dirty="0"/>
              <a:t>We know that there are some serious consequences to using fossil fuels at the rate that we do. Renewable energy is a great alternative to using fossil fuels to make our electricity, but getting everyone on board in this country and around the world to make the change is going to take a long time. </a:t>
            </a:r>
          </a:p>
          <a:p>
            <a:endParaRPr lang="en-GB" baseline="0" dirty="0"/>
          </a:p>
          <a:p>
            <a:r>
              <a:rPr lang="en-GB" baseline="0" dirty="0"/>
              <a:t>So, in the meantime it’s important to remind ourselves that ‘every little helps’ and there are lots of little things we can all do to help reduce the amount of fossil fuels we use every day. </a:t>
            </a:r>
          </a:p>
          <a:p>
            <a:endParaRPr lang="en-GB" baseline="0" dirty="0"/>
          </a:p>
          <a:p>
            <a:r>
              <a:rPr lang="en-GB" baseline="0" dirty="0"/>
              <a:t>Come up with three ideas in your table groups. Feedback to the class.</a:t>
            </a:r>
            <a:endParaRPr lang="en-GB" dirty="0"/>
          </a:p>
        </p:txBody>
      </p:sp>
      <p:sp>
        <p:nvSpPr>
          <p:cNvPr id="4" name="Slide Number Placeholder 3"/>
          <p:cNvSpPr>
            <a:spLocks noGrp="1"/>
          </p:cNvSpPr>
          <p:nvPr>
            <p:ph type="sldNum" sz="quarter" idx="5"/>
          </p:nvPr>
        </p:nvSpPr>
        <p:spPr/>
        <p:txBody>
          <a:bodyPr/>
          <a:lstStyle/>
          <a:p>
            <a:fld id="{13040D08-DB2F-46B2-B0CA-70CB89DB6604}" type="slidenum">
              <a:rPr lang="en-GB" smtClean="0"/>
              <a:t>7</a:t>
            </a:fld>
            <a:endParaRPr lang="en-GB"/>
          </a:p>
        </p:txBody>
      </p:sp>
    </p:spTree>
    <p:extLst>
      <p:ext uri="{BB962C8B-B14F-4D97-AF65-F5344CB8AC3E}">
        <p14:creationId xmlns:p14="http://schemas.microsoft.com/office/powerpoint/2010/main" val="54306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gameshow time!</a:t>
            </a:r>
          </a:p>
          <a:p>
            <a:endParaRPr lang="en-GB" dirty="0"/>
          </a:p>
          <a:p>
            <a:r>
              <a:rPr lang="en-GB" dirty="0"/>
              <a:t>If</a:t>
            </a:r>
            <a:r>
              <a:rPr lang="en-GB" baseline="0" dirty="0"/>
              <a:t> there is time at the end of the session explain to the children that we are going to do a class gameshow to see what we can remember from our Energy Explorer lessons. </a:t>
            </a:r>
          </a:p>
          <a:p>
            <a:r>
              <a:rPr lang="en-GB" baseline="0" dirty="0"/>
              <a:t> </a:t>
            </a:r>
          </a:p>
          <a:p>
            <a:r>
              <a:rPr lang="en-GB" baseline="0" dirty="0"/>
              <a:t>Firstly, I need two volunteers.  Seat the two volunteers at the front of the class, they will each have in front of them a pack of paper statements. These will be facedown in front of them, they should not pick them up or move them around. </a:t>
            </a:r>
          </a:p>
          <a:p>
            <a:endParaRPr lang="en-GB" baseline="0" dirty="0"/>
          </a:p>
          <a:p>
            <a:r>
              <a:rPr lang="en-GB" baseline="0" dirty="0"/>
              <a:t>Volunteers will be asked to pick them up one at a time from the top of the pile and show them to the rest of the class. </a:t>
            </a:r>
          </a:p>
          <a:p>
            <a:endParaRPr lang="en-GB" baseline="0" dirty="0"/>
          </a:p>
          <a:p>
            <a:r>
              <a:rPr lang="en-GB" baseline="0" dirty="0"/>
              <a:t>The whole class vote for which statement they think is correct. The class teacher will keep a tally chart of the correct and incorrect answers. If the class is successful at the end of the gameshow they will win a trophy.</a:t>
            </a:r>
          </a:p>
          <a:p>
            <a:endParaRPr lang="en-GB" baseline="0" dirty="0"/>
          </a:p>
          <a:p>
            <a:r>
              <a:rPr lang="en-GB" b="1" baseline="0" dirty="0"/>
              <a:t>Statements:</a:t>
            </a:r>
          </a:p>
          <a:p>
            <a:pPr marL="228600" indent="-228600">
              <a:buFont typeface="+mj-lt"/>
              <a:buAutoNum type="arabicPeriod"/>
            </a:pPr>
            <a:r>
              <a:rPr lang="en-GB" b="1" baseline="0" dirty="0"/>
              <a:t>Solar cells are a source of light </a:t>
            </a:r>
          </a:p>
          <a:p>
            <a:pPr marL="0" indent="0">
              <a:buNone/>
            </a:pPr>
            <a:r>
              <a:rPr lang="en-GB" b="1" baseline="0" dirty="0"/>
              <a:t>1.   The sun is a source of light for solar cells (correct)</a:t>
            </a:r>
          </a:p>
          <a:p>
            <a:pPr marL="0" indent="0">
              <a:buNone/>
            </a:pPr>
            <a:endParaRPr lang="en-GB" b="1" baseline="0" dirty="0"/>
          </a:p>
          <a:p>
            <a:pPr marL="0" indent="0">
              <a:buNone/>
            </a:pPr>
            <a:r>
              <a:rPr lang="en-GB" b="1" baseline="0" dirty="0"/>
              <a:t>2.   Wind turbine blades are pushed by the wind (correct)</a:t>
            </a:r>
          </a:p>
          <a:p>
            <a:pPr marL="0" indent="0">
              <a:buNone/>
            </a:pPr>
            <a:r>
              <a:rPr lang="en-GB" b="1" baseline="0" dirty="0"/>
              <a:t>2.   Wind turbine blades are pulled by air resistance</a:t>
            </a:r>
          </a:p>
          <a:p>
            <a:pPr marL="0" indent="0">
              <a:buNone/>
            </a:pPr>
            <a:endParaRPr lang="en-GB" b="1" baseline="0" dirty="0"/>
          </a:p>
          <a:p>
            <a:pPr marL="0" indent="0">
              <a:buNone/>
            </a:pPr>
            <a:r>
              <a:rPr lang="en-GB" b="1" baseline="0" dirty="0"/>
              <a:t>3. Energy is what makes things move or work (correct)</a:t>
            </a:r>
          </a:p>
          <a:p>
            <a:pPr marL="0" indent="0">
              <a:buNone/>
            </a:pPr>
            <a:r>
              <a:rPr lang="en-GB" b="1" baseline="0" dirty="0"/>
              <a:t>3. Energy is a type of fuel</a:t>
            </a:r>
          </a:p>
          <a:p>
            <a:pPr marL="0" indent="0">
              <a:buNone/>
            </a:pPr>
            <a:endParaRPr lang="en-GB" b="1" baseline="0" dirty="0"/>
          </a:p>
          <a:p>
            <a:pPr marL="0" indent="0">
              <a:buNone/>
            </a:pPr>
            <a:r>
              <a:rPr lang="en-GB" b="1" baseline="0" dirty="0"/>
              <a:t>4. Electricity is a force </a:t>
            </a:r>
          </a:p>
          <a:p>
            <a:pPr marL="0" indent="0">
              <a:buNone/>
            </a:pPr>
            <a:r>
              <a:rPr lang="en-GB" b="1" baseline="0" dirty="0"/>
              <a:t>4. Electricity is a type of energy (correct)</a:t>
            </a:r>
          </a:p>
          <a:p>
            <a:pPr marL="0" indent="0">
              <a:buNone/>
            </a:pPr>
            <a:endParaRPr lang="en-GB" b="1" baseline="0" dirty="0"/>
          </a:p>
          <a:p>
            <a:pPr marL="0" indent="0">
              <a:buNone/>
            </a:pPr>
            <a:r>
              <a:rPr lang="en-GB" b="1" baseline="0" dirty="0"/>
              <a:t>5. Heat is a kind of energy that can change materials (correct)</a:t>
            </a:r>
          </a:p>
          <a:p>
            <a:pPr marL="0" indent="0">
              <a:buNone/>
            </a:pPr>
            <a:r>
              <a:rPr lang="en-GB" b="1" baseline="0" dirty="0"/>
              <a:t>5. Heat is caused by temperature</a:t>
            </a:r>
          </a:p>
          <a:p>
            <a:pPr marL="0" indent="0">
              <a:buNone/>
            </a:pPr>
            <a:endParaRPr lang="en-GB" b="1" baseline="0" dirty="0"/>
          </a:p>
          <a:p>
            <a:pPr marL="0" indent="0">
              <a:buNone/>
            </a:pPr>
            <a:r>
              <a:rPr lang="en-GB" b="1" baseline="0" dirty="0"/>
              <a:t>6. Natural gas is a fossil fuel (correct)</a:t>
            </a:r>
          </a:p>
          <a:p>
            <a:pPr marL="0" indent="0">
              <a:buNone/>
            </a:pPr>
            <a:r>
              <a:rPr lang="en-GB" b="1" baseline="0" dirty="0"/>
              <a:t>6. Solar power is a fossil fuel </a:t>
            </a:r>
          </a:p>
          <a:p>
            <a:pPr marL="0" indent="0">
              <a:buNone/>
            </a:pPr>
            <a:endParaRPr lang="en-GB" b="1" baseline="0" dirty="0"/>
          </a:p>
          <a:p>
            <a:pPr marL="0" indent="0">
              <a:buNone/>
            </a:pPr>
            <a:r>
              <a:rPr lang="en-GB" b="1" baseline="0" dirty="0"/>
              <a:t>7. Global warming caused by burning fossil fuels is causing loss of some animal habitats (correct)</a:t>
            </a:r>
          </a:p>
          <a:p>
            <a:pPr marL="0" indent="0">
              <a:buNone/>
            </a:pPr>
            <a:r>
              <a:rPr lang="en-GB" b="1" baseline="0" dirty="0"/>
              <a:t>7. Habitats are causing climate change and other damage to the environment</a:t>
            </a:r>
          </a:p>
          <a:p>
            <a:pPr marL="0" indent="0">
              <a:buNone/>
            </a:pPr>
            <a:endParaRPr lang="en-GB" b="1" baseline="0" dirty="0"/>
          </a:p>
          <a:p>
            <a:pPr marL="0" indent="0">
              <a:buNone/>
            </a:pPr>
            <a:r>
              <a:rPr lang="en-GB" b="1" baseline="0" dirty="0"/>
              <a:t>8. Air pollution can be caused by vehicles (correct)</a:t>
            </a:r>
          </a:p>
          <a:p>
            <a:pPr marL="0" indent="0">
              <a:buNone/>
            </a:pPr>
            <a:r>
              <a:rPr lang="en-GB" b="1" baseline="0" dirty="0"/>
              <a:t>8. Electric cars are pollution free.</a:t>
            </a:r>
          </a:p>
          <a:p>
            <a:pPr marL="228600" indent="-228600">
              <a:buAutoNum type="arabicPeriod"/>
            </a:pPr>
            <a:endParaRPr lang="en-GB" b="1" baseline="0" dirty="0"/>
          </a:p>
        </p:txBody>
      </p:sp>
      <p:sp>
        <p:nvSpPr>
          <p:cNvPr id="4" name="Slide Number Placeholder 3"/>
          <p:cNvSpPr>
            <a:spLocks noGrp="1"/>
          </p:cNvSpPr>
          <p:nvPr>
            <p:ph type="sldNum" sz="quarter" idx="5"/>
          </p:nvPr>
        </p:nvSpPr>
        <p:spPr/>
        <p:txBody>
          <a:bodyPr/>
          <a:lstStyle/>
          <a:p>
            <a:fld id="{13040D08-DB2F-46B2-B0CA-70CB89DB6604}" type="slidenum">
              <a:rPr lang="en-GB" smtClean="0"/>
              <a:t>8</a:t>
            </a:fld>
            <a:endParaRPr lang="en-GB"/>
          </a:p>
        </p:txBody>
      </p:sp>
    </p:spTree>
    <p:extLst>
      <p:ext uri="{BB962C8B-B14F-4D97-AF65-F5344CB8AC3E}">
        <p14:creationId xmlns:p14="http://schemas.microsoft.com/office/powerpoint/2010/main" val="87298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EA7F-E36E-4CF1-9696-361BAED18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A576C9-53BB-4946-8498-C5117A68F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D00B29-CA08-46EE-AF60-18E8A6175CFF}"/>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91FFCF5A-26E5-4611-87EC-FF7A413EE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E2321-F731-4413-BA3D-7AA648A633C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14677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1CDC-6077-4AB3-A505-1B8A67BE62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86807-957B-4ACC-AD3A-8D6A6D586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40516-0C64-47F4-970D-087C5DCB27AA}"/>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1B2F0033-4997-4AA9-A8E5-95FD6779A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20614-C833-40B9-8030-DF79E57B491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9237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C3DB7-183C-4023-8A07-38A78BC5F9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1FF41B-3952-4645-BC0F-58B950C0A3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39381-9B29-4985-846E-5807D9E2672E}"/>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9DC649C9-27B8-4A9D-9857-66C8E5135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1ED0E0-AFE5-40FE-AEA7-F049743AB70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68853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7A30-D809-42D2-9074-C970A28FA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8F3DF0-0A0F-4436-A2B5-36B047EF4E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B6B1D-A278-4ACC-AEED-A24751C01915}"/>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CCD7E90F-1332-4C97-8C35-284A5DBE2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AABC5-4D1C-4427-AE1E-97428D94012B}"/>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32740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511C-7A66-4F85-A97E-0333D18B2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35956-FDE1-41D7-9D05-C2E06C982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9DD543-19A6-4EDA-A6EF-BDB43FA36B86}"/>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C84C0E50-5EEA-4DFD-B349-6EEA7A553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9603F-B9AA-4CA2-A598-CDF43F5BA781}"/>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81572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2ECB-BE75-4A25-8C03-E49FBC57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B70DBE-93E8-4657-A780-DD67A4045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A58D6A-4F2A-480B-B223-443E9E1CD0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DC2000-9173-48A5-AEF9-F0A7EE9D342E}"/>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6" name="Footer Placeholder 5">
            <a:extLst>
              <a:ext uri="{FF2B5EF4-FFF2-40B4-BE49-F238E27FC236}">
                <a16:creationId xmlns:a16="http://schemas.microsoft.com/office/drawing/2014/main" id="{826E0D86-B4C3-4553-A705-9656BA705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6FE2F-65EA-4D4E-B0E7-4E1D4729B488}"/>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404719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5AE8-F555-49A6-B3B1-4B72C0FAFC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A19D8-FA69-472E-B9E9-88B01DF3A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2E8F6A-4E3B-4EE8-8BB8-26AEC894EB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43510F-704A-41D7-8863-32D880BC7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A450A-F572-4BC9-9102-DC8EA2D9E8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8505C6-DFAC-44EB-BC0F-5F0A3D34517F}"/>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8" name="Footer Placeholder 7">
            <a:extLst>
              <a:ext uri="{FF2B5EF4-FFF2-40B4-BE49-F238E27FC236}">
                <a16:creationId xmlns:a16="http://schemas.microsoft.com/office/drawing/2014/main" id="{056E718F-3956-414A-AC51-019078834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AD107A-B110-4476-A071-9CD09A4D0B90}"/>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85873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98CA-E0A0-405B-9D59-9BF1CE81C8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517519-6363-43A1-82AB-FAFD8749BCED}"/>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4" name="Footer Placeholder 3">
            <a:extLst>
              <a:ext uri="{FF2B5EF4-FFF2-40B4-BE49-F238E27FC236}">
                <a16:creationId xmlns:a16="http://schemas.microsoft.com/office/drawing/2014/main" id="{5D0C2B71-887E-4073-9923-2B301F06DC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F281E8-DE73-4DE7-B697-AE79BE315E93}"/>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26269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3C692-5D2E-4C8A-85A1-1DCB4DECEA2B}"/>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3" name="Footer Placeholder 2">
            <a:extLst>
              <a:ext uri="{FF2B5EF4-FFF2-40B4-BE49-F238E27FC236}">
                <a16:creationId xmlns:a16="http://schemas.microsoft.com/office/drawing/2014/main" id="{5100FEE8-632F-4F84-9E63-2B6EE0E8E8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71496D-9252-4236-B434-D7794800EE4C}"/>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38051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A57A-67A7-4325-A11D-A85CA581D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CCF858-5249-4682-BE45-C7059E6CE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3C85A5-7EC3-4706-AA46-E3098FBD3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2526E6-9491-4ACF-BE30-02C895B07323}"/>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6" name="Footer Placeholder 5">
            <a:extLst>
              <a:ext uri="{FF2B5EF4-FFF2-40B4-BE49-F238E27FC236}">
                <a16:creationId xmlns:a16="http://schemas.microsoft.com/office/drawing/2014/main" id="{0FA7CB09-9299-4066-B06F-614D95614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D920E0-4D88-4731-82F4-66FA827299BE}"/>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0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2DF1-6549-468A-A1CB-4700FE2F6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7A8CE1-D8F8-47EA-9C09-8C620999C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EC41E-9E80-4852-B93F-B228DAAA5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166463-5E14-4AAD-B28F-A906F6C9E4E1}"/>
              </a:ext>
            </a:extLst>
          </p:cNvPr>
          <p:cNvSpPr>
            <a:spLocks noGrp="1"/>
          </p:cNvSpPr>
          <p:nvPr>
            <p:ph type="dt" sz="half" idx="10"/>
          </p:nvPr>
        </p:nvSpPr>
        <p:spPr/>
        <p:txBody>
          <a:bodyPr/>
          <a:lstStyle/>
          <a:p>
            <a:fld id="{75CBFAE4-E9D4-4B74-9CD2-CBCE304F600E}" type="datetimeFigureOut">
              <a:rPr lang="en-GB" smtClean="0"/>
              <a:t>20/01/2020</a:t>
            </a:fld>
            <a:endParaRPr lang="en-GB"/>
          </a:p>
        </p:txBody>
      </p:sp>
      <p:sp>
        <p:nvSpPr>
          <p:cNvPr id="6" name="Footer Placeholder 5">
            <a:extLst>
              <a:ext uri="{FF2B5EF4-FFF2-40B4-BE49-F238E27FC236}">
                <a16:creationId xmlns:a16="http://schemas.microsoft.com/office/drawing/2014/main" id="{23406D33-B033-4E4A-B317-21B5D83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3CBF85-429C-4650-A7BC-97881DCEC94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4387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2A897-6C44-40C9-A355-DE1406B4C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6CFD06-B290-4A63-B562-42A8AE257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5752A-9D57-4E77-9AE7-14368C8CE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BFAE4-E9D4-4B74-9CD2-CBCE304F600E}" type="datetimeFigureOut">
              <a:rPr lang="en-GB" smtClean="0"/>
              <a:t>20/01/2020</a:t>
            </a:fld>
            <a:endParaRPr lang="en-GB"/>
          </a:p>
        </p:txBody>
      </p:sp>
      <p:sp>
        <p:nvSpPr>
          <p:cNvPr id="5" name="Footer Placeholder 4">
            <a:extLst>
              <a:ext uri="{FF2B5EF4-FFF2-40B4-BE49-F238E27FC236}">
                <a16:creationId xmlns:a16="http://schemas.microsoft.com/office/drawing/2014/main" id="{A3811476-FEA4-41D6-A61A-689FEA874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E86933-472E-4211-A513-A963FEA9D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4E5D8-50AB-4D44-8F05-6153C9E10F70}" type="slidenum">
              <a:rPr lang="en-GB" smtClean="0"/>
              <a:t>‹#›</a:t>
            </a:fld>
            <a:endParaRPr lang="en-GB"/>
          </a:p>
        </p:txBody>
      </p:sp>
    </p:spTree>
    <p:extLst>
      <p:ext uri="{BB962C8B-B14F-4D97-AF65-F5344CB8AC3E}">
        <p14:creationId xmlns:p14="http://schemas.microsoft.com/office/powerpoint/2010/main" val="170114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ixabay.com/en/blue-electricity-pale-turbine-wind-1294725/" TargetMode="External"/><Relationship Id="rId13" Type="http://schemas.openxmlformats.org/officeDocument/2006/relationships/hyperlink" Target="https://pixabay.com/en/coal-mine-mine-cave-lorry-coal-297488/" TargetMode="External"/><Relationship Id="rId18" Type="http://schemas.openxmlformats.org/officeDocument/2006/relationships/image" Target="../media/image10.png"/><Relationship Id="rId3" Type="http://schemas.openxmlformats.org/officeDocument/2006/relationships/image" Target="../media/image1.png"/><Relationship Id="rId21" Type="http://schemas.openxmlformats.org/officeDocument/2006/relationships/hyperlink" Target="https://en.wikipedia.org/wiki/File:Magnifying_glass_01.svg" TargetMode="External"/><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hyperlink" Target="https://pixabay.com/en/waves-sea-water-tide-ocean-blue-311635/" TargetMode="External"/><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6.gif"/><Relationship Id="rId5" Type="http://schemas.openxmlformats.org/officeDocument/2006/relationships/image" Target="../media/image2.png"/><Relationship Id="rId15" Type="http://schemas.openxmlformats.org/officeDocument/2006/relationships/hyperlink" Target="https://commons.wikimedia.org/wiki/File:Light_Bulb_or_Idea_Flat_Icon_Vector.svg" TargetMode="External"/><Relationship Id="rId10" Type="http://schemas.openxmlformats.org/officeDocument/2006/relationships/hyperlink" Target="https://pixabay.com/en/oil-rig-rig-platform-derrick-29157/" TargetMode="External"/><Relationship Id="rId19" Type="http://schemas.openxmlformats.org/officeDocument/2006/relationships/hyperlink" Target="https://openclipart.org/detail/189924/talking-girl-in-safari-clothes" TargetMode="External"/><Relationship Id="rId4" Type="http://schemas.openxmlformats.org/officeDocument/2006/relationships/hyperlink" Target="https://pixabay.com/en/green-grass-growing-nature-mowing-307082/" TargetMode="External"/><Relationship Id="rId9" Type="http://schemas.openxmlformats.org/officeDocument/2006/relationships/image" Target="../media/image5.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cartoon-sun-vector-art.png.php" TargetMode="External"/><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en/wave-sea-water-beach-ocean-34602/" TargetMode="External"/><Relationship Id="rId5" Type="http://schemas.openxmlformats.org/officeDocument/2006/relationships/image" Target="../media/image12.png"/><Relationship Id="rId10" Type="http://schemas.openxmlformats.org/officeDocument/2006/relationships/hyperlink" Target="https://pixabay.com/en/trash-can-garbage-waste-full-36103/" TargetMode="External"/><Relationship Id="rId4" Type="http://schemas.openxmlformats.org/officeDocument/2006/relationships/hyperlink" Target="https://pixabay.com/en/blue-electricity-pale-turbine-wind-1294725/"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ommons.wikimedia.org/wiki/File:Noto_Emoji_Oreo_1f914.svg" TargetMode="External"/><Relationship Id="rId5" Type="http://schemas.openxmlformats.org/officeDocument/2006/relationships/image" Target="../media/image26.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openclipart.org/detail/213627/ballot-vote" TargetMode="External"/><Relationship Id="rId5" Type="http://schemas.openxmlformats.org/officeDocument/2006/relationships/image" Target="../media/image31.png"/><Relationship Id="rId4" Type="http://schemas.openxmlformats.org/officeDocument/2006/relationships/hyperlink" Target="https://commons.wikimedia.org/wiki/File:Noto_Emoji_Oreo_1f914.sv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ecobricks.org/how/" TargetMode="External"/><Relationship Id="rId13" Type="http://schemas.openxmlformats.org/officeDocument/2006/relationships/image" Target="../media/image38.png"/><Relationship Id="rId18" Type="http://schemas.openxmlformats.org/officeDocument/2006/relationships/hyperlink" Target="https://openclipart.org/detail/193710/scooter" TargetMode="External"/><Relationship Id="rId3" Type="http://schemas.openxmlformats.org/officeDocument/2006/relationships/image" Target="../media/image32.jpg"/><Relationship Id="rId7" Type="http://schemas.openxmlformats.org/officeDocument/2006/relationships/image" Target="../media/image34.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svg"/><Relationship Id="rId1" Type="http://schemas.openxmlformats.org/officeDocument/2006/relationships/slideLayout" Target="../slideLayouts/slideLayout6.xml"/><Relationship Id="rId6" Type="http://schemas.openxmlformats.org/officeDocument/2006/relationships/hyperlink" Target="https://pixabay.com/en/recycling-characters-waste-garbage-1341372/" TargetMode="Externa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hyperlink" Target="http://www.flickr.com/photos/martin65/6077298101/" TargetMode="External"/><Relationship Id="rId4" Type="http://schemas.openxmlformats.org/officeDocument/2006/relationships/hyperlink" Target="http://theglobalfool.com/autism-and-air-pollution-go-together/" TargetMode="External"/><Relationship Id="rId9" Type="http://schemas.openxmlformats.org/officeDocument/2006/relationships/image" Target="../media/image35.jpg"/><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jp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notesSlide" Target="../notesSlides/notesSlide8.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FAB30C-B33F-4168-BF50-01D085AC09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011" y="2794429"/>
            <a:ext cx="12374022" cy="6187011"/>
          </a:xfrm>
          <a:prstGeom prst="rect">
            <a:avLst/>
          </a:prstGeom>
        </p:spPr>
      </p:pic>
      <p:sp>
        <p:nvSpPr>
          <p:cNvPr id="2" name="Title 1">
            <a:extLst>
              <a:ext uri="{FF2B5EF4-FFF2-40B4-BE49-F238E27FC236}">
                <a16:creationId xmlns:a16="http://schemas.microsoft.com/office/drawing/2014/main" id="{81F845A1-60D1-4734-A754-C10808AEB83A}"/>
              </a:ext>
            </a:extLst>
          </p:cNvPr>
          <p:cNvSpPr>
            <a:spLocks noGrp="1"/>
          </p:cNvSpPr>
          <p:nvPr>
            <p:ph type="title"/>
          </p:nvPr>
        </p:nvSpPr>
        <p:spPr>
          <a:xfrm>
            <a:off x="1089211" y="5690732"/>
            <a:ext cx="10515600" cy="1325563"/>
          </a:xfrm>
        </p:spPr>
        <p:txBody>
          <a:bodyPr>
            <a:normAutofit/>
          </a:bodyPr>
          <a:lstStyle/>
          <a:p>
            <a:r>
              <a:rPr lang="en-GB" sz="8800" dirty="0">
                <a:latin typeface="Impact" panose="020B0806030902050204" pitchFamily="34" charset="0"/>
              </a:rPr>
              <a:t>ENERGY EXPLORERS</a:t>
            </a:r>
            <a:endParaRPr lang="en-GB" sz="8800" dirty="0"/>
          </a:p>
        </p:txBody>
      </p:sp>
      <p:pic>
        <p:nvPicPr>
          <p:cNvPr id="4" name="Graphic 3">
            <a:extLst>
              <a:ext uri="{FF2B5EF4-FFF2-40B4-BE49-F238E27FC236}">
                <a16:creationId xmlns:a16="http://schemas.microsoft.com/office/drawing/2014/main" id="{3575355A-B97B-4719-BA77-02D574C0427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561" y="-1698500"/>
            <a:ext cx="7459887" cy="7459887"/>
          </a:xfrm>
          <a:prstGeom prst="rect">
            <a:avLst/>
          </a:prstGeom>
        </p:spPr>
      </p:pic>
      <p:pic>
        <p:nvPicPr>
          <p:cNvPr id="20" name="Picture 19">
            <a:extLst>
              <a:ext uri="{FF2B5EF4-FFF2-40B4-BE49-F238E27FC236}">
                <a16:creationId xmlns:a16="http://schemas.microsoft.com/office/drawing/2014/main" id="{E60AEB08-2937-4DC4-9B89-6B3663BB4F3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66814" y="-698509"/>
            <a:ext cx="3942542" cy="4380602"/>
          </a:xfrm>
          <a:prstGeom prst="rect">
            <a:avLst/>
          </a:prstGeom>
        </p:spPr>
      </p:pic>
      <p:pic>
        <p:nvPicPr>
          <p:cNvPr id="14" name="Picture 13">
            <a:extLst>
              <a:ext uri="{FF2B5EF4-FFF2-40B4-BE49-F238E27FC236}">
                <a16:creationId xmlns:a16="http://schemas.microsoft.com/office/drawing/2014/main" id="{1575620D-190B-45D2-A4AC-2F8B3E50567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046050" y="-36232"/>
            <a:ext cx="3559788" cy="3465231"/>
          </a:xfrm>
          <a:prstGeom prst="rect">
            <a:avLst/>
          </a:prstGeom>
        </p:spPr>
      </p:pic>
      <p:pic>
        <p:nvPicPr>
          <p:cNvPr id="9" name="Picture 8">
            <a:extLst>
              <a:ext uri="{FF2B5EF4-FFF2-40B4-BE49-F238E27FC236}">
                <a16:creationId xmlns:a16="http://schemas.microsoft.com/office/drawing/2014/main" id="{49AF8B25-7AD9-4AD8-BCD4-15D5FBE8C82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1206" y="1010679"/>
            <a:ext cx="2867180" cy="2867180"/>
          </a:xfrm>
          <a:prstGeom prst="rect">
            <a:avLst/>
          </a:prstGeom>
        </p:spPr>
      </p:pic>
      <p:pic>
        <p:nvPicPr>
          <p:cNvPr id="12" name="Picture 11">
            <a:extLst>
              <a:ext uri="{FF2B5EF4-FFF2-40B4-BE49-F238E27FC236}">
                <a16:creationId xmlns:a16="http://schemas.microsoft.com/office/drawing/2014/main" id="{68F7D423-8D62-48B1-BC63-1127D89A161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0" y="3187710"/>
            <a:ext cx="2888343" cy="2440853"/>
          </a:xfrm>
          <a:prstGeom prst="rect">
            <a:avLst/>
          </a:prstGeom>
        </p:spPr>
      </p:pic>
      <p:pic>
        <p:nvPicPr>
          <p:cNvPr id="26" name="Picture 25">
            <a:extLst>
              <a:ext uri="{FF2B5EF4-FFF2-40B4-BE49-F238E27FC236}">
                <a16:creationId xmlns:a16="http://schemas.microsoft.com/office/drawing/2014/main" id="{8DA640D1-A7DB-4717-BD91-FC3F0E44C40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20605578">
            <a:off x="-268307" y="-85984"/>
            <a:ext cx="3155550" cy="3155550"/>
          </a:xfrm>
          <a:prstGeom prst="rect">
            <a:avLst/>
          </a:prstGeom>
        </p:spPr>
      </p:pic>
      <p:pic>
        <p:nvPicPr>
          <p:cNvPr id="31" name="Picture 30">
            <a:extLst>
              <a:ext uri="{FF2B5EF4-FFF2-40B4-BE49-F238E27FC236}">
                <a16:creationId xmlns:a16="http://schemas.microsoft.com/office/drawing/2014/main" id="{D5185A0A-0989-4AB7-9F04-8D938E9F905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7459567" y="2202302"/>
            <a:ext cx="4663106" cy="2331553"/>
          </a:xfrm>
          <a:prstGeom prst="rect">
            <a:avLst/>
          </a:prstGeom>
        </p:spPr>
      </p:pic>
      <p:pic>
        <p:nvPicPr>
          <p:cNvPr id="8" name="Picture 7">
            <a:extLst>
              <a:ext uri="{FF2B5EF4-FFF2-40B4-BE49-F238E27FC236}">
                <a16:creationId xmlns:a16="http://schemas.microsoft.com/office/drawing/2014/main" id="{A61DFC3B-4F3E-4E05-B5A0-5AF335DCFEFB}"/>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9114580" y="3290886"/>
            <a:ext cx="3230022" cy="3939051"/>
          </a:xfrm>
          <a:prstGeom prst="rect">
            <a:avLst/>
          </a:prstGeom>
        </p:spPr>
      </p:pic>
      <p:pic>
        <p:nvPicPr>
          <p:cNvPr id="6" name="Picture 5">
            <a:extLst>
              <a:ext uri="{FF2B5EF4-FFF2-40B4-BE49-F238E27FC236}">
                <a16:creationId xmlns:a16="http://schemas.microsoft.com/office/drawing/2014/main" id="{92526997-C972-47CF-8DAC-5BC634591398}"/>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7308068" y="3635270"/>
            <a:ext cx="3064779" cy="3046926"/>
          </a:xfrm>
          <a:prstGeom prst="rect">
            <a:avLst/>
          </a:prstGeom>
        </p:spPr>
      </p:pic>
    </p:spTree>
    <p:extLst>
      <p:ext uri="{BB962C8B-B14F-4D97-AF65-F5344CB8AC3E}">
        <p14:creationId xmlns:p14="http://schemas.microsoft.com/office/powerpoint/2010/main" val="7202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D9F3E00-2E69-4172-94C8-3EB9C66889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48023" y="-1093426"/>
            <a:ext cx="6294101" cy="6993445"/>
          </a:xfrm>
          <a:prstGeom prst="rect">
            <a:avLst/>
          </a:prstGeom>
        </p:spPr>
      </p:pic>
      <p:pic>
        <p:nvPicPr>
          <p:cNvPr id="17" name="Picture 16">
            <a:extLst>
              <a:ext uri="{FF2B5EF4-FFF2-40B4-BE49-F238E27FC236}">
                <a16:creationId xmlns:a16="http://schemas.microsoft.com/office/drawing/2014/main" id="{E047129A-D5CA-4225-AD55-BC204BD8CB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616334"/>
            <a:ext cx="10296194" cy="5148097"/>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150124" y="5729681"/>
            <a:ext cx="12342124" cy="1143159"/>
          </a:xfrm>
          <a:solidFill>
            <a:schemeClr val="bg1"/>
          </a:solidFill>
        </p:spPr>
        <p:txBody>
          <a:bodyPr>
            <a:noAutofit/>
          </a:bodyPr>
          <a:lstStyle/>
          <a:p>
            <a:r>
              <a:rPr lang="en-GB" sz="6600" dirty="0">
                <a:latin typeface="Impact" panose="020B0806030902050204" pitchFamily="34" charset="0"/>
              </a:rPr>
              <a:t>What is Renewable energy?</a:t>
            </a:r>
          </a:p>
        </p:txBody>
      </p:sp>
      <p:sp>
        <p:nvSpPr>
          <p:cNvPr id="30" name="TextBox 29">
            <a:extLst>
              <a:ext uri="{FF2B5EF4-FFF2-40B4-BE49-F238E27FC236}">
                <a16:creationId xmlns:a16="http://schemas.microsoft.com/office/drawing/2014/main" id="{6623F101-BD2B-4874-8A72-396194FDA927}"/>
              </a:ext>
            </a:extLst>
          </p:cNvPr>
          <p:cNvSpPr txBox="1"/>
          <p:nvPr/>
        </p:nvSpPr>
        <p:spPr>
          <a:xfrm>
            <a:off x="9663281" y="423447"/>
            <a:ext cx="3033484" cy="769441"/>
          </a:xfrm>
          <a:prstGeom prst="rect">
            <a:avLst/>
          </a:prstGeom>
          <a:noFill/>
        </p:spPr>
        <p:txBody>
          <a:bodyPr wrap="square" rtlCol="0">
            <a:spAutoFit/>
          </a:bodyPr>
          <a:lstStyle/>
          <a:p>
            <a:pPr algn="ctr"/>
            <a:r>
              <a:rPr lang="en-GB" sz="4400" dirty="0">
                <a:latin typeface="Impact" panose="020B0806030902050204" pitchFamily="34" charset="0"/>
              </a:rPr>
              <a:t>Wind</a:t>
            </a:r>
          </a:p>
        </p:txBody>
      </p:sp>
      <p:sp>
        <p:nvSpPr>
          <p:cNvPr id="29" name="TextBox 28">
            <a:extLst>
              <a:ext uri="{FF2B5EF4-FFF2-40B4-BE49-F238E27FC236}">
                <a16:creationId xmlns:a16="http://schemas.microsoft.com/office/drawing/2014/main" id="{89ADDCA8-162E-4404-8A51-CA0A8899B871}"/>
              </a:ext>
            </a:extLst>
          </p:cNvPr>
          <p:cNvSpPr txBox="1"/>
          <p:nvPr/>
        </p:nvSpPr>
        <p:spPr>
          <a:xfrm>
            <a:off x="464473" y="3044279"/>
            <a:ext cx="1853998" cy="769441"/>
          </a:xfrm>
          <a:prstGeom prst="rect">
            <a:avLst/>
          </a:prstGeom>
          <a:noFill/>
        </p:spPr>
        <p:txBody>
          <a:bodyPr wrap="square" rtlCol="0">
            <a:spAutoFit/>
          </a:bodyPr>
          <a:lstStyle/>
          <a:p>
            <a:pPr algn="ctr"/>
            <a:r>
              <a:rPr lang="en-GB" sz="4400" dirty="0">
                <a:latin typeface="Impact" panose="020B0806030902050204" pitchFamily="34" charset="0"/>
              </a:rPr>
              <a:t>Solar</a:t>
            </a:r>
          </a:p>
        </p:txBody>
      </p:sp>
      <p:pic>
        <p:nvPicPr>
          <p:cNvPr id="15" name="Picture 14">
            <a:extLst>
              <a:ext uri="{FF2B5EF4-FFF2-40B4-BE49-F238E27FC236}">
                <a16:creationId xmlns:a16="http://schemas.microsoft.com/office/drawing/2014/main" id="{9AF029D8-61B2-4AE3-B7D3-08B9653EE75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640" y="0"/>
            <a:ext cx="3335736" cy="3335736"/>
          </a:xfrm>
          <a:prstGeom prst="rect">
            <a:avLst/>
          </a:prstGeom>
        </p:spPr>
      </p:pic>
      <p:sp>
        <p:nvSpPr>
          <p:cNvPr id="31" name="TextBox 30">
            <a:extLst>
              <a:ext uri="{FF2B5EF4-FFF2-40B4-BE49-F238E27FC236}">
                <a16:creationId xmlns:a16="http://schemas.microsoft.com/office/drawing/2014/main" id="{FC2076B7-E30A-4FFD-8EB1-BB4F85AED4AE}"/>
              </a:ext>
            </a:extLst>
          </p:cNvPr>
          <p:cNvSpPr txBox="1"/>
          <p:nvPr/>
        </p:nvSpPr>
        <p:spPr>
          <a:xfrm>
            <a:off x="2188628" y="3990081"/>
            <a:ext cx="1963589" cy="769441"/>
          </a:xfrm>
          <a:prstGeom prst="rect">
            <a:avLst/>
          </a:prstGeom>
          <a:noFill/>
        </p:spPr>
        <p:txBody>
          <a:bodyPr wrap="square" rtlCol="0">
            <a:spAutoFit/>
          </a:bodyPr>
          <a:lstStyle/>
          <a:p>
            <a:pPr algn="ctr"/>
            <a:r>
              <a:rPr lang="en-GB" sz="4400" dirty="0">
                <a:latin typeface="Impact" panose="020B0806030902050204" pitchFamily="34" charset="0"/>
              </a:rPr>
              <a:t>Wave</a:t>
            </a:r>
          </a:p>
        </p:txBody>
      </p:sp>
      <p:sp>
        <p:nvSpPr>
          <p:cNvPr id="18" name="TextBox 17">
            <a:extLst>
              <a:ext uri="{FF2B5EF4-FFF2-40B4-BE49-F238E27FC236}">
                <a16:creationId xmlns:a16="http://schemas.microsoft.com/office/drawing/2014/main" id="{D0AC814A-7191-4ED2-AD20-E85D15998D7F}"/>
              </a:ext>
            </a:extLst>
          </p:cNvPr>
          <p:cNvSpPr txBox="1"/>
          <p:nvPr/>
        </p:nvSpPr>
        <p:spPr>
          <a:xfrm>
            <a:off x="8154437" y="4831975"/>
            <a:ext cx="3335736" cy="769441"/>
          </a:xfrm>
          <a:prstGeom prst="rect">
            <a:avLst/>
          </a:prstGeom>
          <a:solidFill>
            <a:schemeClr val="bg1"/>
          </a:solidFill>
        </p:spPr>
        <p:txBody>
          <a:bodyPr wrap="square" rtlCol="0">
            <a:spAutoFit/>
          </a:bodyPr>
          <a:lstStyle/>
          <a:p>
            <a:pPr algn="ctr"/>
            <a:r>
              <a:rPr lang="en-GB" sz="4400" dirty="0">
                <a:latin typeface="Impact" panose="020B0806030902050204" pitchFamily="34" charset="0"/>
              </a:rPr>
              <a:t>Geothermal</a:t>
            </a:r>
            <a:r>
              <a:rPr lang="en-GB" sz="4000" dirty="0">
                <a:latin typeface="Impact" panose="020B0806030902050204" pitchFamily="34" charset="0"/>
              </a:rPr>
              <a:t> </a:t>
            </a:r>
          </a:p>
        </p:txBody>
      </p:sp>
      <p:pic>
        <p:nvPicPr>
          <p:cNvPr id="32" name="Picture 31">
            <a:extLst>
              <a:ext uri="{FF2B5EF4-FFF2-40B4-BE49-F238E27FC236}">
                <a16:creationId xmlns:a16="http://schemas.microsoft.com/office/drawing/2014/main" id="{424E4393-A620-4354-98A3-6751F09DE4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370376" y="223997"/>
            <a:ext cx="3319023" cy="2808104"/>
          </a:xfrm>
          <a:prstGeom prst="rect">
            <a:avLst/>
          </a:prstGeom>
        </p:spPr>
      </p:pic>
      <p:sp>
        <p:nvSpPr>
          <p:cNvPr id="33" name="TextBox 32">
            <a:extLst>
              <a:ext uri="{FF2B5EF4-FFF2-40B4-BE49-F238E27FC236}">
                <a16:creationId xmlns:a16="http://schemas.microsoft.com/office/drawing/2014/main" id="{D3B851D8-19D4-4979-9BDA-D75F7B17D7BF}"/>
              </a:ext>
            </a:extLst>
          </p:cNvPr>
          <p:cNvSpPr txBox="1"/>
          <p:nvPr/>
        </p:nvSpPr>
        <p:spPr>
          <a:xfrm>
            <a:off x="3944957" y="2701585"/>
            <a:ext cx="2511605" cy="769441"/>
          </a:xfrm>
          <a:prstGeom prst="rect">
            <a:avLst/>
          </a:prstGeom>
          <a:solidFill>
            <a:schemeClr val="bg1"/>
          </a:solidFill>
        </p:spPr>
        <p:txBody>
          <a:bodyPr wrap="square" rtlCol="0">
            <a:spAutoFit/>
          </a:bodyPr>
          <a:lstStyle/>
          <a:p>
            <a:pPr algn="ctr"/>
            <a:r>
              <a:rPr lang="en-GB" sz="4400" dirty="0">
                <a:latin typeface="Impact" panose="020B0806030902050204" pitchFamily="34" charset="0"/>
              </a:rPr>
              <a:t>Biomass</a:t>
            </a:r>
            <a:endParaRPr lang="en-GB" sz="4000" dirty="0">
              <a:latin typeface="Impact" panose="020B0806030902050204" pitchFamily="34" charset="0"/>
            </a:endParaRPr>
          </a:p>
        </p:txBody>
      </p:sp>
      <p:sp>
        <p:nvSpPr>
          <p:cNvPr id="12" name="TextBox 11">
            <a:extLst>
              <a:ext uri="{FF2B5EF4-FFF2-40B4-BE49-F238E27FC236}">
                <a16:creationId xmlns:a16="http://schemas.microsoft.com/office/drawing/2014/main" id="{269267E3-DAA5-4561-B939-10D41249D09D}"/>
              </a:ext>
            </a:extLst>
          </p:cNvPr>
          <p:cNvSpPr txBox="1"/>
          <p:nvPr/>
        </p:nvSpPr>
        <p:spPr>
          <a:xfrm>
            <a:off x="354882" y="4478239"/>
            <a:ext cx="1963589" cy="769441"/>
          </a:xfrm>
          <a:prstGeom prst="rect">
            <a:avLst/>
          </a:prstGeom>
          <a:noFill/>
        </p:spPr>
        <p:txBody>
          <a:bodyPr wrap="square" rtlCol="0">
            <a:spAutoFit/>
          </a:bodyPr>
          <a:lstStyle/>
          <a:p>
            <a:pPr algn="ctr"/>
            <a:r>
              <a:rPr lang="en-GB" sz="4400" dirty="0">
                <a:latin typeface="Impact" panose="020B0806030902050204" pitchFamily="34" charset="0"/>
              </a:rPr>
              <a:t>Tidal</a:t>
            </a:r>
          </a:p>
        </p:txBody>
      </p:sp>
    </p:spTree>
    <p:extLst>
      <p:ext uri="{BB962C8B-B14F-4D97-AF65-F5344CB8AC3E}">
        <p14:creationId xmlns:p14="http://schemas.microsoft.com/office/powerpoint/2010/main" val="4290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P spid="31" grpId="0"/>
      <p:bldP spid="18" grpId="0" animBg="1"/>
      <p:bldP spid="33"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259D-054E-4552-8AD6-ADBC4748063F}"/>
              </a:ext>
            </a:extLst>
          </p:cNvPr>
          <p:cNvSpPr>
            <a:spLocks noGrp="1"/>
          </p:cNvSpPr>
          <p:nvPr>
            <p:ph type="title"/>
          </p:nvPr>
        </p:nvSpPr>
        <p:spPr>
          <a:xfrm>
            <a:off x="339216" y="491863"/>
            <a:ext cx="8879541" cy="631898"/>
          </a:xfrm>
          <a:solidFill>
            <a:schemeClr val="bg1"/>
          </a:solidFill>
        </p:spPr>
        <p:txBody>
          <a:bodyPr>
            <a:normAutofit fontScale="90000"/>
          </a:bodyPr>
          <a:lstStyle/>
          <a:p>
            <a:pPr algn="ctr"/>
            <a:r>
              <a:rPr lang="en-GB" dirty="0">
                <a:latin typeface="Impact" panose="020B0806030902050204" pitchFamily="34" charset="0"/>
              </a:rPr>
              <a:t>Energy Explorer Task 1: ENERGY MATCH</a:t>
            </a:r>
            <a:endParaRPr lang="en-GB" dirty="0"/>
          </a:p>
        </p:txBody>
      </p:sp>
      <p:pic>
        <p:nvPicPr>
          <p:cNvPr id="23" name="Graphic 22">
            <a:extLst>
              <a:ext uri="{FF2B5EF4-FFF2-40B4-BE49-F238E27FC236}">
                <a16:creationId xmlns:a16="http://schemas.microsoft.com/office/drawing/2014/main" id="{849855D3-C7A9-4B58-A93F-0CAE733B99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5179" y="3337535"/>
            <a:ext cx="914400" cy="914400"/>
          </a:xfrm>
          <a:prstGeom prst="rect">
            <a:avLst/>
          </a:prstGeom>
        </p:spPr>
      </p:pic>
      <p:sp>
        <p:nvSpPr>
          <p:cNvPr id="4" name="TextBox 3">
            <a:extLst>
              <a:ext uri="{FF2B5EF4-FFF2-40B4-BE49-F238E27FC236}">
                <a16:creationId xmlns:a16="http://schemas.microsoft.com/office/drawing/2014/main" id="{7AE712EC-804F-42AC-AB26-571F1D8F820A}"/>
              </a:ext>
            </a:extLst>
          </p:cNvPr>
          <p:cNvSpPr txBox="1"/>
          <p:nvPr/>
        </p:nvSpPr>
        <p:spPr>
          <a:xfrm>
            <a:off x="261256" y="1498372"/>
            <a:ext cx="5312228" cy="954107"/>
          </a:xfrm>
          <a:prstGeom prst="rect">
            <a:avLst/>
          </a:prstGeom>
          <a:solidFill>
            <a:schemeClr val="bg1"/>
          </a:solidFill>
        </p:spPr>
        <p:txBody>
          <a:bodyPr wrap="square" rtlCol="0">
            <a:spAutoFit/>
          </a:bodyPr>
          <a:lstStyle/>
          <a:p>
            <a:r>
              <a:rPr lang="en-GB" sz="2800" dirty="0">
                <a:latin typeface="Impact" panose="020B0806030902050204" pitchFamily="34" charset="0"/>
              </a:rPr>
              <a:t>1. Match the correct energy picture with it’s name and description.</a:t>
            </a:r>
          </a:p>
        </p:txBody>
      </p:sp>
      <p:sp>
        <p:nvSpPr>
          <p:cNvPr id="7" name="TextBox 6">
            <a:extLst>
              <a:ext uri="{FF2B5EF4-FFF2-40B4-BE49-F238E27FC236}">
                <a16:creationId xmlns:a16="http://schemas.microsoft.com/office/drawing/2014/main" id="{AC27227D-017C-49A7-94EB-5B5C4187F5C3}"/>
              </a:ext>
            </a:extLst>
          </p:cNvPr>
          <p:cNvSpPr txBox="1"/>
          <p:nvPr/>
        </p:nvSpPr>
        <p:spPr>
          <a:xfrm>
            <a:off x="6096000" y="1484499"/>
            <a:ext cx="4190657" cy="954107"/>
          </a:xfrm>
          <a:prstGeom prst="rect">
            <a:avLst/>
          </a:prstGeom>
          <a:solidFill>
            <a:schemeClr val="bg1"/>
          </a:solidFill>
        </p:spPr>
        <p:txBody>
          <a:bodyPr wrap="square" rtlCol="0">
            <a:spAutoFit/>
          </a:bodyPr>
          <a:lstStyle/>
          <a:p>
            <a:r>
              <a:rPr lang="en-GB" sz="2800" dirty="0">
                <a:latin typeface="Impact" panose="020B0806030902050204" pitchFamily="34" charset="0"/>
              </a:rPr>
              <a:t>2. Make a poster displaying </a:t>
            </a:r>
          </a:p>
          <a:p>
            <a:r>
              <a:rPr lang="en-GB" sz="2800" dirty="0">
                <a:latin typeface="Impact" panose="020B0806030902050204" pitchFamily="34" charset="0"/>
              </a:rPr>
              <a:t>each energy source  </a:t>
            </a:r>
          </a:p>
        </p:txBody>
      </p:sp>
      <p:sp>
        <p:nvSpPr>
          <p:cNvPr id="13" name="TextBox 12">
            <a:extLst>
              <a:ext uri="{FF2B5EF4-FFF2-40B4-BE49-F238E27FC236}">
                <a16:creationId xmlns:a16="http://schemas.microsoft.com/office/drawing/2014/main" id="{A0A569E6-089E-4BBB-B997-1F76E9CEA4EF}"/>
              </a:ext>
            </a:extLst>
          </p:cNvPr>
          <p:cNvSpPr txBox="1"/>
          <p:nvPr/>
        </p:nvSpPr>
        <p:spPr>
          <a:xfrm>
            <a:off x="2110689" y="5392335"/>
            <a:ext cx="9720637" cy="523220"/>
          </a:xfrm>
          <a:prstGeom prst="rect">
            <a:avLst/>
          </a:prstGeom>
          <a:solidFill>
            <a:schemeClr val="bg1"/>
          </a:solidFill>
        </p:spPr>
        <p:txBody>
          <a:bodyPr wrap="square" rtlCol="0">
            <a:spAutoFit/>
          </a:bodyPr>
          <a:lstStyle/>
          <a:p>
            <a:r>
              <a:rPr lang="en-GB" sz="2800" dirty="0">
                <a:latin typeface="Impact" panose="020B0806030902050204" pitchFamily="34" charset="0"/>
              </a:rPr>
              <a:t>3. Can you label each one as either renewable or non-renewable?</a:t>
            </a:r>
          </a:p>
        </p:txBody>
      </p:sp>
      <p:sp>
        <p:nvSpPr>
          <p:cNvPr id="15" name="TextBox 14">
            <a:extLst>
              <a:ext uri="{FF2B5EF4-FFF2-40B4-BE49-F238E27FC236}">
                <a16:creationId xmlns:a16="http://schemas.microsoft.com/office/drawing/2014/main" id="{C7EA09F9-EAB0-43C6-999E-8853909EAA42}"/>
              </a:ext>
            </a:extLst>
          </p:cNvPr>
          <p:cNvSpPr txBox="1"/>
          <p:nvPr/>
        </p:nvSpPr>
        <p:spPr>
          <a:xfrm rot="1426768">
            <a:off x="162622" y="5162412"/>
            <a:ext cx="1790920" cy="954107"/>
          </a:xfrm>
          <a:prstGeom prst="rect">
            <a:avLst/>
          </a:prstGeom>
          <a:solidFill>
            <a:schemeClr val="bg1"/>
          </a:solidFill>
        </p:spPr>
        <p:txBody>
          <a:bodyPr wrap="square" rtlCol="0">
            <a:spAutoFit/>
          </a:bodyPr>
          <a:lstStyle/>
          <a:p>
            <a:pPr algn="ctr"/>
            <a:r>
              <a:rPr lang="en-GB" sz="2800" dirty="0">
                <a:latin typeface="Impact" panose="020B0806030902050204" pitchFamily="34" charset="0"/>
              </a:rPr>
              <a:t>10 minute challenge</a:t>
            </a:r>
          </a:p>
        </p:txBody>
      </p:sp>
      <p:pic>
        <p:nvPicPr>
          <p:cNvPr id="16" name="Graphic 15">
            <a:extLst>
              <a:ext uri="{FF2B5EF4-FFF2-40B4-BE49-F238E27FC236}">
                <a16:creationId xmlns:a16="http://schemas.microsoft.com/office/drawing/2014/main" id="{5A6F4277-5C0C-4A86-8FFD-4DCF457F07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588980">
            <a:off x="6828016" y="4414498"/>
            <a:ext cx="1193222" cy="1193222"/>
          </a:xfrm>
          <a:prstGeom prst="rect">
            <a:avLst/>
          </a:prstGeom>
        </p:spPr>
      </p:pic>
      <p:pic>
        <p:nvPicPr>
          <p:cNvPr id="18" name="Graphic 17">
            <a:extLst>
              <a:ext uri="{FF2B5EF4-FFF2-40B4-BE49-F238E27FC236}">
                <a16:creationId xmlns:a16="http://schemas.microsoft.com/office/drawing/2014/main" id="{C68C2106-D978-422F-A88D-1FDC072B831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06887">
            <a:off x="9778834" y="3016337"/>
            <a:ext cx="2321533" cy="2321533"/>
          </a:xfrm>
          <a:prstGeom prst="rect">
            <a:avLst/>
          </a:prstGeom>
        </p:spPr>
      </p:pic>
      <p:sp>
        <p:nvSpPr>
          <p:cNvPr id="20" name="TextBox 19">
            <a:extLst>
              <a:ext uri="{FF2B5EF4-FFF2-40B4-BE49-F238E27FC236}">
                <a16:creationId xmlns:a16="http://schemas.microsoft.com/office/drawing/2014/main" id="{72004D14-9A0E-42C8-947D-7BFDD165D931}"/>
              </a:ext>
            </a:extLst>
          </p:cNvPr>
          <p:cNvSpPr txBox="1"/>
          <p:nvPr/>
        </p:nvSpPr>
        <p:spPr>
          <a:xfrm>
            <a:off x="10031440" y="365152"/>
            <a:ext cx="1790920" cy="954107"/>
          </a:xfrm>
          <a:prstGeom prst="rect">
            <a:avLst/>
          </a:prstGeom>
          <a:solidFill>
            <a:schemeClr val="bg1"/>
          </a:solidFill>
        </p:spPr>
        <p:txBody>
          <a:bodyPr wrap="square" rtlCol="0">
            <a:spAutoFit/>
          </a:bodyPr>
          <a:lstStyle/>
          <a:p>
            <a:pPr algn="ctr"/>
            <a:r>
              <a:rPr lang="en-GB" sz="2800" dirty="0">
                <a:solidFill>
                  <a:srgbClr val="C00000"/>
                </a:solidFill>
                <a:latin typeface="Impact" panose="020B0806030902050204" pitchFamily="34" charset="0"/>
              </a:rPr>
              <a:t>Working in groups</a:t>
            </a:r>
          </a:p>
        </p:txBody>
      </p:sp>
      <p:pic>
        <p:nvPicPr>
          <p:cNvPr id="9" name="Graphic 8">
            <a:extLst>
              <a:ext uri="{FF2B5EF4-FFF2-40B4-BE49-F238E27FC236}">
                <a16:creationId xmlns:a16="http://schemas.microsoft.com/office/drawing/2014/main" id="{A10EA824-8702-4C0F-88D3-A76D890FD5D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866654">
            <a:off x="430937" y="2316728"/>
            <a:ext cx="792247" cy="792247"/>
          </a:xfrm>
          <a:prstGeom prst="rect">
            <a:avLst/>
          </a:prstGeom>
        </p:spPr>
      </p:pic>
      <p:pic>
        <p:nvPicPr>
          <p:cNvPr id="6" name="Picture 5">
            <a:extLst>
              <a:ext uri="{FF2B5EF4-FFF2-40B4-BE49-F238E27FC236}">
                <a16:creationId xmlns:a16="http://schemas.microsoft.com/office/drawing/2014/main" id="{38ECE03B-27CF-46FB-A768-BDBD86602AD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9487" y="2939955"/>
            <a:ext cx="2042404" cy="1622102"/>
          </a:xfrm>
          <a:prstGeom prst="rect">
            <a:avLst/>
          </a:prstGeom>
        </p:spPr>
      </p:pic>
      <p:pic>
        <p:nvPicPr>
          <p:cNvPr id="11" name="Picture 10">
            <a:extLst>
              <a:ext uri="{FF2B5EF4-FFF2-40B4-BE49-F238E27FC236}">
                <a16:creationId xmlns:a16="http://schemas.microsoft.com/office/drawing/2014/main" id="{5DF16F7B-823B-4C3E-8E76-24E9254FA65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5366" y="2876046"/>
            <a:ext cx="2190634" cy="1710781"/>
          </a:xfrm>
          <a:prstGeom prst="rect">
            <a:avLst/>
          </a:prstGeom>
        </p:spPr>
      </p:pic>
      <p:pic>
        <p:nvPicPr>
          <p:cNvPr id="17" name="Graphic 16">
            <a:extLst>
              <a:ext uri="{FF2B5EF4-FFF2-40B4-BE49-F238E27FC236}">
                <a16:creationId xmlns:a16="http://schemas.microsoft.com/office/drawing/2014/main" id="{9A9C7F65-5ED8-4118-AA55-DBADB0F04E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1429" y="3274236"/>
            <a:ext cx="914400" cy="914400"/>
          </a:xfrm>
          <a:prstGeom prst="rect">
            <a:avLst/>
          </a:prstGeom>
        </p:spPr>
      </p:pic>
      <p:pic>
        <p:nvPicPr>
          <p:cNvPr id="22" name="Picture 21">
            <a:extLst>
              <a:ext uri="{FF2B5EF4-FFF2-40B4-BE49-F238E27FC236}">
                <a16:creationId xmlns:a16="http://schemas.microsoft.com/office/drawing/2014/main" id="{ECF691BB-A5D1-48D2-B07F-AFD21A7A140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6858" y="2869607"/>
            <a:ext cx="2234728" cy="1762798"/>
          </a:xfrm>
          <a:prstGeom prst="rect">
            <a:avLst/>
          </a:prstGeom>
        </p:spPr>
      </p:pic>
      <p:pic>
        <p:nvPicPr>
          <p:cNvPr id="24" name="Graphic 23">
            <a:extLst>
              <a:ext uri="{FF2B5EF4-FFF2-40B4-BE49-F238E27FC236}">
                <a16:creationId xmlns:a16="http://schemas.microsoft.com/office/drawing/2014/main" id="{2E765755-E7C4-4F12-B3D4-3717225408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690484">
            <a:off x="9434828" y="2325018"/>
            <a:ext cx="1193222" cy="1193222"/>
          </a:xfrm>
          <a:prstGeom prst="rect">
            <a:avLst/>
          </a:prstGeom>
        </p:spPr>
      </p:pic>
    </p:spTree>
    <p:extLst>
      <p:ext uri="{BB962C8B-B14F-4D97-AF65-F5344CB8AC3E}">
        <p14:creationId xmlns:p14="http://schemas.microsoft.com/office/powerpoint/2010/main" val="7809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76" y="-901365"/>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528798" y="3917773"/>
            <a:ext cx="7394283" cy="2387600"/>
          </a:xfrm>
        </p:spPr>
        <p:txBody>
          <a:bodyPr>
            <a:noAutofit/>
          </a:bodyPr>
          <a:lstStyle/>
          <a:p>
            <a:r>
              <a:rPr lang="en-GB" sz="6400" dirty="0">
                <a:latin typeface="Impact" panose="020B0806030902050204" pitchFamily="34" charset="0"/>
              </a:rPr>
              <a:t>WHY IS RENEWABLE ENERGY SO IMPORTANT?</a:t>
            </a:r>
          </a:p>
        </p:txBody>
      </p:sp>
      <p:pic>
        <p:nvPicPr>
          <p:cNvPr id="5" name="Graphic 4">
            <a:extLst>
              <a:ext uri="{FF2B5EF4-FFF2-40B4-BE49-F238E27FC236}">
                <a16:creationId xmlns:a16="http://schemas.microsoft.com/office/drawing/2014/main" id="{D360131D-071D-41EF-9F97-19DBECF56F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555" y="-662387"/>
            <a:ext cx="3496829" cy="3496829"/>
          </a:xfrm>
          <a:prstGeom prst="rect">
            <a:avLst/>
          </a:prstGeom>
        </p:spPr>
      </p:pic>
      <p:pic>
        <p:nvPicPr>
          <p:cNvPr id="7" name="Graphic 6" descr="Cloud">
            <a:extLst>
              <a:ext uri="{FF2B5EF4-FFF2-40B4-BE49-F238E27FC236}">
                <a16:creationId xmlns:a16="http://schemas.microsoft.com/office/drawing/2014/main" id="{9B96F871-7540-4211-8A3B-5767220B4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2561" y="-382889"/>
            <a:ext cx="4409440" cy="4409440"/>
          </a:xfrm>
          <a:prstGeom prst="rect">
            <a:avLst/>
          </a:prstGeom>
        </p:spPr>
      </p:pic>
      <p:pic>
        <p:nvPicPr>
          <p:cNvPr id="4" name="Picture 3">
            <a:extLst>
              <a:ext uri="{FF2B5EF4-FFF2-40B4-BE49-F238E27FC236}">
                <a16:creationId xmlns:a16="http://schemas.microsoft.com/office/drawing/2014/main" id="{8FE1C25C-36E5-41FC-811D-4E01F6EF28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04043" y="0"/>
            <a:ext cx="4687957" cy="4687957"/>
          </a:xfrm>
          <a:prstGeom prst="rect">
            <a:avLst/>
          </a:prstGeom>
        </p:spPr>
      </p:pic>
      <p:sp>
        <p:nvSpPr>
          <p:cNvPr id="13" name="TextBox 12">
            <a:extLst>
              <a:ext uri="{FF2B5EF4-FFF2-40B4-BE49-F238E27FC236}">
                <a16:creationId xmlns:a16="http://schemas.microsoft.com/office/drawing/2014/main" id="{3B5F3D18-3A51-47BD-9CE9-BD436078D01D}"/>
              </a:ext>
            </a:extLst>
          </p:cNvPr>
          <p:cNvSpPr txBox="1"/>
          <p:nvPr/>
        </p:nvSpPr>
        <p:spPr>
          <a:xfrm>
            <a:off x="4248492" y="621502"/>
            <a:ext cx="3780954" cy="1200329"/>
          </a:xfrm>
          <a:prstGeom prst="rect">
            <a:avLst/>
          </a:prstGeom>
          <a:noFill/>
        </p:spPr>
        <p:txBody>
          <a:bodyPr wrap="square" rtlCol="0">
            <a:spAutoFit/>
          </a:bodyPr>
          <a:lstStyle/>
          <a:p>
            <a:pPr algn="ctr"/>
            <a:r>
              <a:rPr lang="en-GB" sz="3600" dirty="0">
                <a:latin typeface="Impact" panose="020B0806030902050204" pitchFamily="34" charset="0"/>
              </a:rPr>
              <a:t>1 MINUTE DISCUSSION</a:t>
            </a:r>
          </a:p>
        </p:txBody>
      </p:sp>
      <p:sp>
        <p:nvSpPr>
          <p:cNvPr id="11" name="TextBox 10">
            <a:extLst>
              <a:ext uri="{FF2B5EF4-FFF2-40B4-BE49-F238E27FC236}">
                <a16:creationId xmlns:a16="http://schemas.microsoft.com/office/drawing/2014/main" id="{25F6BB01-75A0-481E-AF9C-5F7D92A4ED7C}"/>
              </a:ext>
            </a:extLst>
          </p:cNvPr>
          <p:cNvSpPr txBox="1"/>
          <p:nvPr/>
        </p:nvSpPr>
        <p:spPr>
          <a:xfrm>
            <a:off x="-25469" y="298336"/>
            <a:ext cx="3780954" cy="646331"/>
          </a:xfrm>
          <a:prstGeom prst="rect">
            <a:avLst/>
          </a:prstGeom>
          <a:noFill/>
        </p:spPr>
        <p:txBody>
          <a:bodyPr wrap="square" rtlCol="0">
            <a:spAutoFit/>
          </a:bodyPr>
          <a:lstStyle/>
          <a:p>
            <a:pPr algn="ctr"/>
            <a:r>
              <a:rPr lang="en-GB" sz="3600" dirty="0">
                <a:solidFill>
                  <a:schemeClr val="bg1"/>
                </a:solidFill>
                <a:latin typeface="Impact" panose="020B0806030902050204" pitchFamily="34" charset="0"/>
              </a:rPr>
              <a:t>1. Won’t run out</a:t>
            </a:r>
          </a:p>
        </p:txBody>
      </p:sp>
      <p:sp>
        <p:nvSpPr>
          <p:cNvPr id="12" name="TextBox 11">
            <a:extLst>
              <a:ext uri="{FF2B5EF4-FFF2-40B4-BE49-F238E27FC236}">
                <a16:creationId xmlns:a16="http://schemas.microsoft.com/office/drawing/2014/main" id="{C76FBD6F-8E89-4CEF-987B-B4EBE4A489D4}"/>
              </a:ext>
            </a:extLst>
          </p:cNvPr>
          <p:cNvSpPr txBox="1"/>
          <p:nvPr/>
        </p:nvSpPr>
        <p:spPr>
          <a:xfrm>
            <a:off x="-25470" y="912015"/>
            <a:ext cx="4568857" cy="646331"/>
          </a:xfrm>
          <a:prstGeom prst="rect">
            <a:avLst/>
          </a:prstGeom>
          <a:noFill/>
        </p:spPr>
        <p:txBody>
          <a:bodyPr wrap="square" rtlCol="0">
            <a:spAutoFit/>
          </a:bodyPr>
          <a:lstStyle/>
          <a:p>
            <a:pPr algn="ctr"/>
            <a:r>
              <a:rPr lang="en-GB" sz="3600" dirty="0">
                <a:solidFill>
                  <a:srgbClr val="0070C0"/>
                </a:solidFill>
                <a:latin typeface="Impact" panose="020B0806030902050204" pitchFamily="34" charset="0"/>
              </a:rPr>
              <a:t>2. Less air pollution</a:t>
            </a:r>
          </a:p>
        </p:txBody>
      </p:sp>
      <p:sp>
        <p:nvSpPr>
          <p:cNvPr id="14" name="TextBox 13">
            <a:extLst>
              <a:ext uri="{FF2B5EF4-FFF2-40B4-BE49-F238E27FC236}">
                <a16:creationId xmlns:a16="http://schemas.microsoft.com/office/drawing/2014/main" id="{72658946-A45D-423C-BA31-063CFB8F9F5C}"/>
              </a:ext>
            </a:extLst>
          </p:cNvPr>
          <p:cNvSpPr txBox="1"/>
          <p:nvPr/>
        </p:nvSpPr>
        <p:spPr>
          <a:xfrm>
            <a:off x="186223" y="1457765"/>
            <a:ext cx="3780954" cy="1200329"/>
          </a:xfrm>
          <a:prstGeom prst="rect">
            <a:avLst/>
          </a:prstGeom>
          <a:noFill/>
        </p:spPr>
        <p:txBody>
          <a:bodyPr wrap="square" rtlCol="0">
            <a:spAutoFit/>
          </a:bodyPr>
          <a:lstStyle/>
          <a:p>
            <a:pPr algn="ctr"/>
            <a:r>
              <a:rPr lang="en-GB" sz="3600" dirty="0">
                <a:solidFill>
                  <a:srgbClr val="7030A0"/>
                </a:solidFill>
                <a:latin typeface="Impact" panose="020B0806030902050204" pitchFamily="34" charset="0"/>
              </a:rPr>
              <a:t>3. Less harmful to the environment</a:t>
            </a:r>
          </a:p>
        </p:txBody>
      </p:sp>
    </p:spTree>
    <p:extLst>
      <p:ext uri="{BB962C8B-B14F-4D97-AF65-F5344CB8AC3E}">
        <p14:creationId xmlns:p14="http://schemas.microsoft.com/office/powerpoint/2010/main" val="1191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1C59AE-F63C-418B-93B0-76D1287C7B65}"/>
              </a:ext>
              <a:ext uri="{C183D7F6-B498-43B3-948B-1728B52AA6E4}">
                <adec:decorative xmlns:adec="http://schemas.microsoft.com/office/drawing/2017/decorative" val="1"/>
              </a:ext>
            </a:extLst>
          </p:cNvPr>
          <p:cNvCxnSpPr/>
          <p:nvPr/>
        </p:nvCxnSpPr>
        <p:spPr>
          <a:xfrm>
            <a:off x="6109252" y="1573696"/>
            <a:ext cx="0" cy="4943061"/>
          </a:xfrm>
          <a:prstGeom prst="line">
            <a:avLst/>
          </a:prstGeom>
        </p:spPr>
        <p:style>
          <a:lnRef idx="3">
            <a:schemeClr val="dk1"/>
          </a:lnRef>
          <a:fillRef idx="0">
            <a:schemeClr val="dk1"/>
          </a:fillRef>
          <a:effectRef idx="2">
            <a:schemeClr val="dk1"/>
          </a:effectRef>
          <a:fontRef idx="minor">
            <a:schemeClr val="tx1"/>
          </a:fontRef>
        </p:style>
      </p:cxnSp>
      <p:sp>
        <p:nvSpPr>
          <p:cNvPr id="3" name="Title 2">
            <a:extLst>
              <a:ext uri="{FF2B5EF4-FFF2-40B4-BE49-F238E27FC236}">
                <a16:creationId xmlns:a16="http://schemas.microsoft.com/office/drawing/2014/main" id="{73E89B2C-ED88-4877-A087-70BEC59DFC44}"/>
              </a:ext>
            </a:extLst>
          </p:cNvPr>
          <p:cNvSpPr>
            <a:spLocks noGrp="1"/>
          </p:cNvSpPr>
          <p:nvPr>
            <p:ph type="title"/>
          </p:nvPr>
        </p:nvSpPr>
        <p:spPr>
          <a:xfrm>
            <a:off x="1165696" y="311549"/>
            <a:ext cx="9686359" cy="870096"/>
          </a:xfrm>
          <a:solidFill>
            <a:schemeClr val="bg1"/>
          </a:solidFill>
        </p:spPr>
        <p:txBody>
          <a:bodyPr>
            <a:noAutofit/>
          </a:bodyPr>
          <a:lstStyle/>
          <a:p>
            <a:pPr algn="ctr"/>
            <a:r>
              <a:rPr lang="en-GB" sz="6000" dirty="0">
                <a:latin typeface="Impact" panose="020B0806030902050204" pitchFamily="34" charset="0"/>
              </a:rPr>
              <a:t>FOSSIL FUELS vs RENEWABLES</a:t>
            </a:r>
            <a:endParaRPr lang="en-GB" sz="6000" dirty="0"/>
          </a:p>
        </p:txBody>
      </p:sp>
      <p:sp>
        <p:nvSpPr>
          <p:cNvPr id="9" name="TextBox 8">
            <a:extLst>
              <a:ext uri="{FF2B5EF4-FFF2-40B4-BE49-F238E27FC236}">
                <a16:creationId xmlns:a16="http://schemas.microsoft.com/office/drawing/2014/main" id="{DB8CF38D-C1E7-4A95-92C4-CFA9730573E8}"/>
              </a:ext>
            </a:extLst>
          </p:cNvPr>
          <p:cNvSpPr txBox="1"/>
          <p:nvPr/>
        </p:nvSpPr>
        <p:spPr>
          <a:xfrm>
            <a:off x="261291" y="1474360"/>
            <a:ext cx="2174766" cy="523220"/>
          </a:xfrm>
          <a:prstGeom prst="rect">
            <a:avLst/>
          </a:prstGeom>
          <a:solidFill>
            <a:schemeClr val="bg1"/>
          </a:solidFill>
        </p:spPr>
        <p:txBody>
          <a:bodyPr wrap="square" rtlCol="0">
            <a:spAutoFit/>
          </a:bodyPr>
          <a:lstStyle/>
          <a:p>
            <a:pPr algn="ctr"/>
            <a:r>
              <a:rPr lang="en-GB" sz="2800" dirty="0">
                <a:latin typeface="Impact" panose="020B0806030902050204" pitchFamily="34" charset="0"/>
              </a:rPr>
              <a:t>GOOD THINGS</a:t>
            </a:r>
          </a:p>
        </p:txBody>
      </p:sp>
      <p:sp>
        <p:nvSpPr>
          <p:cNvPr id="6" name="TextBox 5">
            <a:extLst>
              <a:ext uri="{FF2B5EF4-FFF2-40B4-BE49-F238E27FC236}">
                <a16:creationId xmlns:a16="http://schemas.microsoft.com/office/drawing/2014/main" id="{A8126886-C474-4E7F-92B8-31964178D432}"/>
              </a:ext>
            </a:extLst>
          </p:cNvPr>
          <p:cNvSpPr txBox="1"/>
          <p:nvPr/>
        </p:nvSpPr>
        <p:spPr>
          <a:xfrm>
            <a:off x="253907" y="2273919"/>
            <a:ext cx="5756815" cy="1200329"/>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Make lots of really useful things like plastics</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Cheap to buy</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Produces lots of energy</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Widely available</a:t>
            </a:r>
          </a:p>
        </p:txBody>
      </p:sp>
      <p:sp>
        <p:nvSpPr>
          <p:cNvPr id="14" name="TextBox 13">
            <a:extLst>
              <a:ext uri="{FF2B5EF4-FFF2-40B4-BE49-F238E27FC236}">
                <a16:creationId xmlns:a16="http://schemas.microsoft.com/office/drawing/2014/main" id="{C548CAF7-5F38-45AF-B0B1-B8A8E11DD318}"/>
              </a:ext>
            </a:extLst>
          </p:cNvPr>
          <p:cNvSpPr txBox="1"/>
          <p:nvPr/>
        </p:nvSpPr>
        <p:spPr>
          <a:xfrm>
            <a:off x="2951913" y="3694993"/>
            <a:ext cx="1926193" cy="523220"/>
          </a:xfrm>
          <a:prstGeom prst="rect">
            <a:avLst/>
          </a:prstGeom>
          <a:solidFill>
            <a:schemeClr val="bg1"/>
          </a:solidFill>
        </p:spPr>
        <p:txBody>
          <a:bodyPr wrap="square" rtlCol="0">
            <a:spAutoFit/>
          </a:bodyPr>
          <a:lstStyle/>
          <a:p>
            <a:pPr algn="ctr"/>
            <a:r>
              <a:rPr lang="en-GB" sz="2800" dirty="0">
                <a:latin typeface="Impact" panose="020B0806030902050204" pitchFamily="34" charset="0"/>
              </a:rPr>
              <a:t>BAD THINGS</a:t>
            </a:r>
          </a:p>
        </p:txBody>
      </p:sp>
      <p:sp>
        <p:nvSpPr>
          <p:cNvPr id="26" name="TextBox 25">
            <a:extLst>
              <a:ext uri="{FF2B5EF4-FFF2-40B4-BE49-F238E27FC236}">
                <a16:creationId xmlns:a16="http://schemas.microsoft.com/office/drawing/2014/main" id="{63A2920A-E23E-4466-8C7D-65CABF26945E}"/>
              </a:ext>
            </a:extLst>
          </p:cNvPr>
          <p:cNvSpPr txBox="1"/>
          <p:nvPr/>
        </p:nvSpPr>
        <p:spPr>
          <a:xfrm>
            <a:off x="202101" y="4333416"/>
            <a:ext cx="5756812" cy="2031325"/>
          </a:xfrm>
          <a:prstGeom prst="rect">
            <a:avLst/>
          </a:prstGeom>
          <a:solidFill>
            <a:srgbClr val="C00000"/>
          </a:solidFill>
        </p:spPr>
        <p:txBody>
          <a:bodyPr wrap="square" rtlCol="0">
            <a:spAutoFit/>
          </a:bodyPr>
          <a:lstStyle/>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Need lots of fuel to keep up with demand</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Accidents happen</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Bad for the environment</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Fossil fuels are non-renewable</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Impact human health</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Fossil fuels cause pollution</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Rising prices</a:t>
            </a:r>
          </a:p>
        </p:txBody>
      </p:sp>
      <p:sp>
        <p:nvSpPr>
          <p:cNvPr id="46" name="TextBox 45">
            <a:extLst>
              <a:ext uri="{FF2B5EF4-FFF2-40B4-BE49-F238E27FC236}">
                <a16:creationId xmlns:a16="http://schemas.microsoft.com/office/drawing/2014/main" id="{B7E98A06-73DD-4A14-857B-3C6C28CA5355}"/>
              </a:ext>
            </a:extLst>
          </p:cNvPr>
          <p:cNvSpPr txBox="1"/>
          <p:nvPr/>
        </p:nvSpPr>
        <p:spPr>
          <a:xfrm>
            <a:off x="9669355" y="1549458"/>
            <a:ext cx="2174766" cy="523220"/>
          </a:xfrm>
          <a:prstGeom prst="rect">
            <a:avLst/>
          </a:prstGeom>
          <a:solidFill>
            <a:schemeClr val="bg1"/>
          </a:solidFill>
        </p:spPr>
        <p:txBody>
          <a:bodyPr wrap="square" rtlCol="0">
            <a:spAutoFit/>
          </a:bodyPr>
          <a:lstStyle/>
          <a:p>
            <a:pPr algn="ctr"/>
            <a:r>
              <a:rPr lang="en-GB" sz="2800" dirty="0">
                <a:latin typeface="Impact" panose="020B0806030902050204" pitchFamily="34" charset="0"/>
              </a:rPr>
              <a:t>GOOD THINGS</a:t>
            </a:r>
          </a:p>
        </p:txBody>
      </p:sp>
      <p:sp>
        <p:nvSpPr>
          <p:cNvPr id="27" name="TextBox 26">
            <a:extLst>
              <a:ext uri="{FF2B5EF4-FFF2-40B4-BE49-F238E27FC236}">
                <a16:creationId xmlns:a16="http://schemas.microsoft.com/office/drawing/2014/main" id="{E21EEB76-7327-4AFC-8444-28DFE431176A}"/>
              </a:ext>
            </a:extLst>
          </p:cNvPr>
          <p:cNvSpPr txBox="1"/>
          <p:nvPr/>
        </p:nvSpPr>
        <p:spPr>
          <a:xfrm>
            <a:off x="6649425" y="2208709"/>
            <a:ext cx="4668621" cy="1477328"/>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Less pollution</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Low maintenance</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Will not run out</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Not as destructive to the environment</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Lower operating costs</a:t>
            </a:r>
          </a:p>
        </p:txBody>
      </p:sp>
      <p:sp>
        <p:nvSpPr>
          <p:cNvPr id="49" name="TextBox 48">
            <a:extLst>
              <a:ext uri="{FF2B5EF4-FFF2-40B4-BE49-F238E27FC236}">
                <a16:creationId xmlns:a16="http://schemas.microsoft.com/office/drawing/2014/main" id="{060BD285-25AC-4DB8-8E4F-644E04FC19D7}"/>
              </a:ext>
            </a:extLst>
          </p:cNvPr>
          <p:cNvSpPr txBox="1"/>
          <p:nvPr/>
        </p:nvSpPr>
        <p:spPr>
          <a:xfrm>
            <a:off x="6377302" y="4139942"/>
            <a:ext cx="1926193" cy="523220"/>
          </a:xfrm>
          <a:prstGeom prst="rect">
            <a:avLst/>
          </a:prstGeom>
          <a:solidFill>
            <a:schemeClr val="bg1"/>
          </a:solidFill>
        </p:spPr>
        <p:txBody>
          <a:bodyPr wrap="square" rtlCol="0">
            <a:spAutoFit/>
          </a:bodyPr>
          <a:lstStyle/>
          <a:p>
            <a:pPr algn="ctr"/>
            <a:r>
              <a:rPr lang="en-GB" sz="2800" dirty="0">
                <a:latin typeface="Impact" panose="020B0806030902050204" pitchFamily="34" charset="0"/>
              </a:rPr>
              <a:t>BAD THINGS</a:t>
            </a:r>
          </a:p>
        </p:txBody>
      </p:sp>
      <p:sp>
        <p:nvSpPr>
          <p:cNvPr id="32" name="TextBox 31">
            <a:extLst>
              <a:ext uri="{FF2B5EF4-FFF2-40B4-BE49-F238E27FC236}">
                <a16:creationId xmlns:a16="http://schemas.microsoft.com/office/drawing/2014/main" id="{20C8A6C9-E412-4E45-8D74-7828A510EF33}"/>
              </a:ext>
            </a:extLst>
          </p:cNvPr>
          <p:cNvSpPr txBox="1"/>
          <p:nvPr/>
        </p:nvSpPr>
        <p:spPr>
          <a:xfrm>
            <a:off x="6405359" y="4941669"/>
            <a:ext cx="4912678" cy="1200329"/>
          </a:xfrm>
          <a:prstGeom prst="rect">
            <a:avLst/>
          </a:prstGeom>
          <a:solidFill>
            <a:srgbClr val="C00000"/>
          </a:solidFill>
        </p:spPr>
        <p:txBody>
          <a:bodyPr wrap="square" rtlCol="0">
            <a:spAutoFit/>
          </a:bodyPr>
          <a:lstStyle/>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Not reliable – doesn’t produce the same amount of energy</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Weather can affect supply</a:t>
            </a:r>
          </a:p>
          <a:p>
            <a:pPr marL="285750" indent="-2857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 Expensive to set up</a:t>
            </a:r>
          </a:p>
        </p:txBody>
      </p:sp>
      <p:pic>
        <p:nvPicPr>
          <p:cNvPr id="45" name="Graphic 44">
            <a:extLst>
              <a:ext uri="{FF2B5EF4-FFF2-40B4-BE49-F238E27FC236}">
                <a16:creationId xmlns:a16="http://schemas.microsoft.com/office/drawing/2014/main" id="{14824FC6-CCD6-449F-ABBA-AE8BC2FD8D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6391" y="1193448"/>
            <a:ext cx="914400" cy="914400"/>
          </a:xfrm>
          <a:prstGeom prst="rect">
            <a:avLst/>
          </a:prstGeom>
        </p:spPr>
      </p:pic>
      <p:pic>
        <p:nvPicPr>
          <p:cNvPr id="47" name="Graphic 46">
            <a:extLst>
              <a:ext uri="{FF2B5EF4-FFF2-40B4-BE49-F238E27FC236}">
                <a16:creationId xmlns:a16="http://schemas.microsoft.com/office/drawing/2014/main" id="{9290AAFD-89C3-4F4B-8BC4-829758480A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1211" y="1287908"/>
            <a:ext cx="914400" cy="914400"/>
          </a:xfrm>
          <a:prstGeom prst="rect">
            <a:avLst/>
          </a:prstGeom>
        </p:spPr>
      </p:pic>
      <p:pic>
        <p:nvPicPr>
          <p:cNvPr id="48" name="Graphic 47">
            <a:extLst>
              <a:ext uri="{FF2B5EF4-FFF2-40B4-BE49-F238E27FC236}">
                <a16:creationId xmlns:a16="http://schemas.microsoft.com/office/drawing/2014/main" id="{65336758-8225-4669-8B5B-0CDD41F8A36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836916" y="3434240"/>
            <a:ext cx="914400" cy="914400"/>
          </a:xfrm>
          <a:prstGeom prst="rect">
            <a:avLst/>
          </a:prstGeom>
        </p:spPr>
      </p:pic>
      <p:pic>
        <p:nvPicPr>
          <p:cNvPr id="50" name="Graphic 49">
            <a:extLst>
              <a:ext uri="{FF2B5EF4-FFF2-40B4-BE49-F238E27FC236}">
                <a16:creationId xmlns:a16="http://schemas.microsoft.com/office/drawing/2014/main" id="{E67D2B32-D9B2-411D-90D7-00112CB085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355050" y="3964544"/>
            <a:ext cx="914400" cy="914400"/>
          </a:xfrm>
          <a:prstGeom prst="rect">
            <a:avLst/>
          </a:prstGeom>
        </p:spPr>
      </p:pic>
    </p:spTree>
    <p:extLst>
      <p:ext uri="{BB962C8B-B14F-4D97-AF65-F5344CB8AC3E}">
        <p14:creationId xmlns:p14="http://schemas.microsoft.com/office/powerpoint/2010/main" val="3406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687238" y="519981"/>
            <a:ext cx="5953299" cy="3780516"/>
          </a:xfrm>
          <a:solidFill>
            <a:schemeClr val="bg1"/>
          </a:solidFill>
        </p:spPr>
        <p:txBody>
          <a:bodyPr>
            <a:noAutofit/>
          </a:bodyPr>
          <a:lstStyle/>
          <a:p>
            <a:r>
              <a:rPr lang="en-GB" sz="6600" dirty="0">
                <a:latin typeface="Impact" panose="020B0806030902050204" pitchFamily="34" charset="0"/>
              </a:rPr>
              <a:t>YOUR CHOICE… which type of energy would you use?</a:t>
            </a:r>
          </a:p>
        </p:txBody>
      </p:sp>
      <p:pic>
        <p:nvPicPr>
          <p:cNvPr id="4" name="Picture 3">
            <a:extLst>
              <a:ext uri="{FF2B5EF4-FFF2-40B4-BE49-F238E27FC236}">
                <a16:creationId xmlns:a16="http://schemas.microsoft.com/office/drawing/2014/main" id="{8FE1C25C-36E5-41FC-811D-4E01F6EF2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88495" y="252646"/>
            <a:ext cx="3369506" cy="3369506"/>
          </a:xfrm>
          <a:prstGeom prst="rect">
            <a:avLst/>
          </a:prstGeom>
        </p:spPr>
      </p:pic>
      <p:sp>
        <p:nvSpPr>
          <p:cNvPr id="2" name="TextBox 1">
            <a:extLst>
              <a:ext uri="{FF2B5EF4-FFF2-40B4-BE49-F238E27FC236}">
                <a16:creationId xmlns:a16="http://schemas.microsoft.com/office/drawing/2014/main" id="{0C97A5DD-EFE1-40F5-89A9-0F20AC1ECE47}"/>
              </a:ext>
            </a:extLst>
          </p:cNvPr>
          <p:cNvSpPr txBox="1"/>
          <p:nvPr/>
        </p:nvSpPr>
        <p:spPr>
          <a:xfrm>
            <a:off x="5583085" y="4867001"/>
            <a:ext cx="4074916" cy="923330"/>
          </a:xfrm>
          <a:prstGeom prst="rect">
            <a:avLst/>
          </a:prstGeom>
          <a:solidFill>
            <a:schemeClr val="tx2">
              <a:lumMod val="40000"/>
              <a:lumOff val="60000"/>
            </a:schemeClr>
          </a:solidFill>
        </p:spPr>
        <p:txBody>
          <a:bodyPr wrap="square" rtlCol="0">
            <a:spAutoFit/>
          </a:bodyPr>
          <a:lstStyle/>
          <a:p>
            <a:pPr algn="ctr"/>
            <a:r>
              <a:rPr lang="en-GB" sz="5400" dirty="0">
                <a:latin typeface="Impact" panose="020B0806030902050204" pitchFamily="34" charset="0"/>
              </a:rPr>
              <a:t>Time to vote!</a:t>
            </a:r>
          </a:p>
        </p:txBody>
      </p:sp>
      <p:pic>
        <p:nvPicPr>
          <p:cNvPr id="12" name="Picture 11">
            <a:extLst>
              <a:ext uri="{FF2B5EF4-FFF2-40B4-BE49-F238E27FC236}">
                <a16:creationId xmlns:a16="http://schemas.microsoft.com/office/drawing/2014/main" id="{A0D00DFC-0A65-4384-B045-853AB139C72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78175" y="3429000"/>
            <a:ext cx="3119444" cy="3176354"/>
          </a:xfrm>
          <a:prstGeom prst="rect">
            <a:avLst/>
          </a:prstGeom>
        </p:spPr>
      </p:pic>
    </p:spTree>
    <p:extLst>
      <p:ext uri="{BB962C8B-B14F-4D97-AF65-F5344CB8AC3E}">
        <p14:creationId xmlns:p14="http://schemas.microsoft.com/office/powerpoint/2010/main" val="72328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93263-676F-4C7F-BA02-44FD197EFA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086" y="0"/>
            <a:ext cx="12816114" cy="8674520"/>
          </a:xfrm>
          <a:prstGeom prst="rect">
            <a:avLst/>
          </a:prstGeom>
          <a:solidFill>
            <a:schemeClr val="bg1"/>
          </a:solidFill>
        </p:spPr>
      </p:pic>
      <p:sp>
        <p:nvSpPr>
          <p:cNvPr id="4" name="Title 3">
            <a:extLst>
              <a:ext uri="{FF2B5EF4-FFF2-40B4-BE49-F238E27FC236}">
                <a16:creationId xmlns:a16="http://schemas.microsoft.com/office/drawing/2014/main" id="{98F20DCC-E05F-4849-B689-058EB442A986}"/>
              </a:ext>
            </a:extLst>
          </p:cNvPr>
          <p:cNvSpPr>
            <a:spLocks noGrp="1"/>
          </p:cNvSpPr>
          <p:nvPr>
            <p:ph type="title"/>
          </p:nvPr>
        </p:nvSpPr>
        <p:spPr>
          <a:xfrm>
            <a:off x="579171" y="77362"/>
            <a:ext cx="10515600" cy="1325563"/>
          </a:xfrm>
        </p:spPr>
        <p:txBody>
          <a:bodyPr>
            <a:normAutofit/>
          </a:bodyPr>
          <a:lstStyle/>
          <a:p>
            <a:r>
              <a:rPr lang="en-GB" sz="4800" dirty="0">
                <a:latin typeface="Impact" panose="020B0806030902050204" pitchFamily="34" charset="0"/>
              </a:rPr>
              <a:t>What else can we do?</a:t>
            </a:r>
            <a:endParaRPr lang="en-GB" sz="4800" dirty="0"/>
          </a:p>
        </p:txBody>
      </p:sp>
      <p:sp>
        <p:nvSpPr>
          <p:cNvPr id="10" name="TextBox 9">
            <a:extLst>
              <a:ext uri="{FF2B5EF4-FFF2-40B4-BE49-F238E27FC236}">
                <a16:creationId xmlns:a16="http://schemas.microsoft.com/office/drawing/2014/main" id="{2A179761-967A-49CB-B7CE-FF078266860B}"/>
              </a:ext>
            </a:extLst>
          </p:cNvPr>
          <p:cNvSpPr txBox="1"/>
          <p:nvPr/>
        </p:nvSpPr>
        <p:spPr>
          <a:xfrm>
            <a:off x="1679426" y="3231728"/>
            <a:ext cx="5956137" cy="584775"/>
          </a:xfrm>
          <a:prstGeom prst="rect">
            <a:avLst/>
          </a:prstGeom>
          <a:solidFill>
            <a:schemeClr val="bg1"/>
          </a:solidFill>
          <a:ln>
            <a:solidFill>
              <a:schemeClr val="bg1"/>
            </a:solidFill>
          </a:ln>
        </p:spPr>
        <p:txBody>
          <a:bodyPr wrap="square" rtlCol="0">
            <a:spAutoFit/>
          </a:bodyPr>
          <a:lstStyle/>
          <a:p>
            <a:r>
              <a:rPr lang="en-GB" sz="3200" dirty="0">
                <a:latin typeface="Impact" panose="020B0806030902050204" pitchFamily="34" charset="0"/>
              </a:rPr>
              <a:t>Switch your engine off – don’t idle!</a:t>
            </a:r>
          </a:p>
        </p:txBody>
      </p:sp>
      <p:pic>
        <p:nvPicPr>
          <p:cNvPr id="5" name="Picture 4">
            <a:extLst>
              <a:ext uri="{FF2B5EF4-FFF2-40B4-BE49-F238E27FC236}">
                <a16:creationId xmlns:a16="http://schemas.microsoft.com/office/drawing/2014/main" id="{794AFD8D-7929-4022-998F-2D0E685FC63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8930" y="1285640"/>
            <a:ext cx="1712874" cy="1712874"/>
          </a:xfrm>
          <a:prstGeom prst="rect">
            <a:avLst/>
          </a:prstGeom>
        </p:spPr>
      </p:pic>
      <p:sp>
        <p:nvSpPr>
          <p:cNvPr id="2" name="Rectangle 1">
            <a:extLst>
              <a:ext uri="{FF2B5EF4-FFF2-40B4-BE49-F238E27FC236}">
                <a16:creationId xmlns:a16="http://schemas.microsoft.com/office/drawing/2014/main" id="{18EB6C87-85D6-40D0-BDF6-D3D04B8A4843}"/>
              </a:ext>
            </a:extLst>
          </p:cNvPr>
          <p:cNvSpPr/>
          <p:nvPr/>
        </p:nvSpPr>
        <p:spPr>
          <a:xfrm>
            <a:off x="1200037" y="1752394"/>
            <a:ext cx="3648756" cy="584775"/>
          </a:xfrm>
          <a:prstGeom prst="rect">
            <a:avLst/>
          </a:prstGeom>
          <a:solidFill>
            <a:schemeClr val="bg1"/>
          </a:solidFill>
        </p:spPr>
        <p:txBody>
          <a:bodyPr wrap="none">
            <a:spAutoFit/>
          </a:bodyPr>
          <a:lstStyle/>
          <a:p>
            <a:r>
              <a:rPr lang="en-GB" sz="3200" dirty="0">
                <a:latin typeface="Impact" panose="020B0806030902050204" pitchFamily="34" charset="0"/>
              </a:rPr>
              <a:t>Encourage recycling</a:t>
            </a:r>
          </a:p>
        </p:txBody>
      </p:sp>
      <p:pic>
        <p:nvPicPr>
          <p:cNvPr id="13" name="Picture 12">
            <a:extLst>
              <a:ext uri="{FF2B5EF4-FFF2-40B4-BE49-F238E27FC236}">
                <a16:creationId xmlns:a16="http://schemas.microsoft.com/office/drawing/2014/main" id="{38B9ED87-25A5-4990-8B85-B8BF1584E07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428217" y="112354"/>
            <a:ext cx="4149758" cy="3186734"/>
          </a:xfrm>
          <a:prstGeom prst="rect">
            <a:avLst/>
          </a:prstGeom>
        </p:spPr>
      </p:pic>
      <p:sp>
        <p:nvSpPr>
          <p:cNvPr id="7" name="Rectangle 6">
            <a:extLst>
              <a:ext uri="{FF2B5EF4-FFF2-40B4-BE49-F238E27FC236}">
                <a16:creationId xmlns:a16="http://schemas.microsoft.com/office/drawing/2014/main" id="{4EE4B608-0629-42A3-AFE6-4285B4FDAEC3}"/>
              </a:ext>
            </a:extLst>
          </p:cNvPr>
          <p:cNvSpPr/>
          <p:nvPr/>
        </p:nvSpPr>
        <p:spPr>
          <a:xfrm>
            <a:off x="7921014" y="255514"/>
            <a:ext cx="2125778" cy="1569660"/>
          </a:xfrm>
          <a:prstGeom prst="rect">
            <a:avLst/>
          </a:prstGeom>
          <a:solidFill>
            <a:schemeClr val="bg1"/>
          </a:solidFill>
        </p:spPr>
        <p:txBody>
          <a:bodyPr wrap="square">
            <a:spAutoFit/>
          </a:bodyPr>
          <a:lstStyle/>
          <a:p>
            <a:r>
              <a:rPr lang="en-GB" sz="3200" dirty="0">
                <a:latin typeface="Impact" panose="020B0806030902050204" pitchFamily="34" charset="0"/>
              </a:rPr>
              <a:t>Try not to use single-use plastic</a:t>
            </a:r>
          </a:p>
        </p:txBody>
      </p:sp>
      <p:sp>
        <p:nvSpPr>
          <p:cNvPr id="15" name="Rectangle 14">
            <a:extLst>
              <a:ext uri="{FF2B5EF4-FFF2-40B4-BE49-F238E27FC236}">
                <a16:creationId xmlns:a16="http://schemas.microsoft.com/office/drawing/2014/main" id="{87E304C2-A780-44AB-82D7-9F0855770300}"/>
              </a:ext>
            </a:extLst>
          </p:cNvPr>
          <p:cNvSpPr/>
          <p:nvPr/>
        </p:nvSpPr>
        <p:spPr>
          <a:xfrm>
            <a:off x="5265441" y="2356007"/>
            <a:ext cx="2888932" cy="584775"/>
          </a:xfrm>
          <a:prstGeom prst="rect">
            <a:avLst/>
          </a:prstGeom>
          <a:solidFill>
            <a:schemeClr val="bg1"/>
          </a:solidFill>
        </p:spPr>
        <p:txBody>
          <a:bodyPr wrap="none">
            <a:spAutoFit/>
          </a:bodyPr>
          <a:lstStyle/>
          <a:p>
            <a:r>
              <a:rPr lang="en-GB" sz="3200" dirty="0">
                <a:latin typeface="Impact" panose="020B0806030902050204" pitchFamily="34" charset="0"/>
              </a:rPr>
              <a:t>Switch lights off</a:t>
            </a:r>
          </a:p>
        </p:txBody>
      </p:sp>
      <p:pic>
        <p:nvPicPr>
          <p:cNvPr id="23" name="Picture 22">
            <a:extLst>
              <a:ext uri="{FF2B5EF4-FFF2-40B4-BE49-F238E27FC236}">
                <a16:creationId xmlns:a16="http://schemas.microsoft.com/office/drawing/2014/main" id="{0D7AF6BC-4A14-4DBE-919B-A5A36EEE4370}"/>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27961" t="6050" r="8220" b="12285"/>
          <a:stretch/>
        </p:blipFill>
        <p:spPr>
          <a:xfrm>
            <a:off x="8803720" y="3799562"/>
            <a:ext cx="3007241" cy="2886162"/>
          </a:xfrm>
          <a:prstGeom prst="rect">
            <a:avLst/>
          </a:prstGeom>
        </p:spPr>
      </p:pic>
      <p:sp>
        <p:nvSpPr>
          <p:cNvPr id="21" name="Rectangle 20">
            <a:extLst>
              <a:ext uri="{FF2B5EF4-FFF2-40B4-BE49-F238E27FC236}">
                <a16:creationId xmlns:a16="http://schemas.microsoft.com/office/drawing/2014/main" id="{C9A6C2F4-D7E5-4A17-AD23-33E425E7E810}"/>
              </a:ext>
            </a:extLst>
          </p:cNvPr>
          <p:cNvSpPr/>
          <p:nvPr/>
        </p:nvSpPr>
        <p:spPr>
          <a:xfrm>
            <a:off x="5672854" y="5411980"/>
            <a:ext cx="4125168" cy="646331"/>
          </a:xfrm>
          <a:prstGeom prst="rect">
            <a:avLst/>
          </a:prstGeom>
          <a:solidFill>
            <a:schemeClr val="bg1"/>
          </a:solidFill>
          <a:ln>
            <a:solidFill>
              <a:schemeClr val="bg1"/>
            </a:solidFill>
          </a:ln>
        </p:spPr>
        <p:txBody>
          <a:bodyPr wrap="none">
            <a:spAutoFit/>
          </a:bodyPr>
          <a:lstStyle/>
          <a:p>
            <a:pPr algn="ctr"/>
            <a:r>
              <a:rPr lang="en-GB" sz="3600" dirty="0">
                <a:latin typeface="Impact" panose="020B0806030902050204" pitchFamily="34" charset="0"/>
              </a:rPr>
              <a:t>Use public transport </a:t>
            </a:r>
          </a:p>
        </p:txBody>
      </p:sp>
      <p:pic>
        <p:nvPicPr>
          <p:cNvPr id="25" name="Graphic 24">
            <a:extLst>
              <a:ext uri="{FF2B5EF4-FFF2-40B4-BE49-F238E27FC236}">
                <a16:creationId xmlns:a16="http://schemas.microsoft.com/office/drawing/2014/main" id="{FC8A539B-CCFF-423A-9C2E-EA31D337D2E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4426" y="4732387"/>
            <a:ext cx="1390271" cy="1390271"/>
          </a:xfrm>
          <a:prstGeom prst="rect">
            <a:avLst/>
          </a:prstGeom>
        </p:spPr>
      </p:pic>
      <p:pic>
        <p:nvPicPr>
          <p:cNvPr id="26" name="Graphic 25">
            <a:extLst>
              <a:ext uri="{FF2B5EF4-FFF2-40B4-BE49-F238E27FC236}">
                <a16:creationId xmlns:a16="http://schemas.microsoft.com/office/drawing/2014/main" id="{FC43289F-7D7C-4FC2-BC30-B5EF9CECA66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81651" y="5192835"/>
            <a:ext cx="1390271" cy="1390271"/>
          </a:xfrm>
          <a:prstGeom prst="rect">
            <a:avLst/>
          </a:prstGeom>
        </p:spPr>
      </p:pic>
      <p:pic>
        <p:nvPicPr>
          <p:cNvPr id="27" name="Graphic 26">
            <a:extLst>
              <a:ext uri="{FF2B5EF4-FFF2-40B4-BE49-F238E27FC236}">
                <a16:creationId xmlns:a16="http://schemas.microsoft.com/office/drawing/2014/main" id="{01ECCB82-AFD5-440F-B2B6-30584A0A580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1861" y="5303388"/>
            <a:ext cx="1596436" cy="1596436"/>
          </a:xfrm>
          <a:prstGeom prst="rect">
            <a:avLst/>
          </a:prstGeom>
        </p:spPr>
      </p:pic>
      <p:pic>
        <p:nvPicPr>
          <p:cNvPr id="28" name="Picture 27">
            <a:extLst>
              <a:ext uri="{FF2B5EF4-FFF2-40B4-BE49-F238E27FC236}">
                <a16:creationId xmlns:a16="http://schemas.microsoft.com/office/drawing/2014/main" id="{47E6EE8E-C5F5-498A-B176-B325742E4B0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flipH="1">
            <a:off x="1921349" y="5560473"/>
            <a:ext cx="1297527" cy="1297527"/>
          </a:xfrm>
          <a:prstGeom prst="rect">
            <a:avLst/>
          </a:prstGeom>
          <a:noFill/>
        </p:spPr>
      </p:pic>
      <p:sp>
        <p:nvSpPr>
          <p:cNvPr id="29" name="Rectangle 28">
            <a:extLst>
              <a:ext uri="{FF2B5EF4-FFF2-40B4-BE49-F238E27FC236}">
                <a16:creationId xmlns:a16="http://schemas.microsoft.com/office/drawing/2014/main" id="{394F72B9-DF8D-475D-8A2F-7EF20675CBD5}"/>
              </a:ext>
            </a:extLst>
          </p:cNvPr>
          <p:cNvSpPr/>
          <p:nvPr/>
        </p:nvSpPr>
        <p:spPr>
          <a:xfrm>
            <a:off x="2141804" y="4409775"/>
            <a:ext cx="3062057" cy="646331"/>
          </a:xfrm>
          <a:prstGeom prst="rect">
            <a:avLst/>
          </a:prstGeom>
          <a:solidFill>
            <a:schemeClr val="bg1"/>
          </a:solidFill>
        </p:spPr>
        <p:txBody>
          <a:bodyPr wrap="none">
            <a:spAutoFit/>
          </a:bodyPr>
          <a:lstStyle/>
          <a:p>
            <a:r>
              <a:rPr lang="en-GB" sz="3600" dirty="0">
                <a:latin typeface="Impact" panose="020B0806030902050204" pitchFamily="34" charset="0"/>
              </a:rPr>
              <a:t>Park and Stride</a:t>
            </a:r>
          </a:p>
        </p:txBody>
      </p:sp>
    </p:spTree>
    <p:extLst>
      <p:ext uri="{BB962C8B-B14F-4D97-AF65-F5344CB8AC3E}">
        <p14:creationId xmlns:p14="http://schemas.microsoft.com/office/powerpoint/2010/main" val="11156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15" grpId="0" animBg="1"/>
      <p:bldP spid="21"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4DD9A-1DD5-44FA-BD08-774821031F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66"/>
            <a:ext cx="12182475" cy="6863366"/>
          </a:xfrm>
          <a:prstGeom prst="rect">
            <a:avLst/>
          </a:prstGeom>
        </p:spPr>
      </p:pic>
      <p:sp>
        <p:nvSpPr>
          <p:cNvPr id="2" name="Title 1">
            <a:extLst>
              <a:ext uri="{FF2B5EF4-FFF2-40B4-BE49-F238E27FC236}">
                <a16:creationId xmlns:a16="http://schemas.microsoft.com/office/drawing/2014/main" id="{7EE48E1A-CB33-486F-A1AA-BFFE28D97E1F}"/>
              </a:ext>
            </a:extLst>
          </p:cNvPr>
          <p:cNvSpPr>
            <a:spLocks noGrp="1"/>
          </p:cNvSpPr>
          <p:nvPr>
            <p:ph type="title"/>
          </p:nvPr>
        </p:nvSpPr>
        <p:spPr/>
        <p:txBody>
          <a:bodyPr>
            <a:normAutofit/>
          </a:bodyPr>
          <a:lstStyle/>
          <a:p>
            <a:pPr algn="ctr"/>
            <a:r>
              <a:rPr lang="en-GB" sz="6000" dirty="0">
                <a:solidFill>
                  <a:schemeClr val="bg1"/>
                </a:solidFill>
                <a:latin typeface="Britannic Bold" panose="020B0903060703020204" pitchFamily="34" charset="0"/>
              </a:rPr>
              <a:t>It’s gameshow time!</a:t>
            </a:r>
            <a:endParaRPr lang="en-GB" sz="6000" dirty="0"/>
          </a:p>
        </p:txBody>
      </p:sp>
      <p:pic>
        <p:nvPicPr>
          <p:cNvPr id="28" name="Graphic 27">
            <a:extLst>
              <a:ext uri="{FF2B5EF4-FFF2-40B4-BE49-F238E27FC236}">
                <a16:creationId xmlns:a16="http://schemas.microsoft.com/office/drawing/2014/main" id="{E21B9672-4670-4064-AB8F-100837534E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6281" y="983397"/>
            <a:ext cx="6045973" cy="6045973"/>
          </a:xfrm>
          <a:prstGeom prst="rect">
            <a:avLst/>
          </a:prstGeom>
        </p:spPr>
      </p:pic>
      <p:pic>
        <p:nvPicPr>
          <p:cNvPr id="9" name="Graphic 8">
            <a:extLst>
              <a:ext uri="{FF2B5EF4-FFF2-40B4-BE49-F238E27FC236}">
                <a16:creationId xmlns:a16="http://schemas.microsoft.com/office/drawing/2014/main" id="{F56AE5A7-334C-421A-9CCB-298A2F1B6DD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0110" y="1579275"/>
            <a:ext cx="4859177" cy="4859177"/>
          </a:xfrm>
          <a:prstGeom prst="rect">
            <a:avLst/>
          </a:prstGeom>
        </p:spPr>
      </p:pic>
      <p:sp>
        <p:nvSpPr>
          <p:cNvPr id="31" name="TextBox 30">
            <a:extLst>
              <a:ext uri="{FF2B5EF4-FFF2-40B4-BE49-F238E27FC236}">
                <a16:creationId xmlns:a16="http://schemas.microsoft.com/office/drawing/2014/main" id="{1630C3B7-4833-4F79-8868-009A2864838C}"/>
              </a:ext>
            </a:extLst>
          </p:cNvPr>
          <p:cNvSpPr txBox="1"/>
          <p:nvPr/>
        </p:nvSpPr>
        <p:spPr>
          <a:xfrm>
            <a:off x="200961" y="5972237"/>
            <a:ext cx="6373830" cy="707886"/>
          </a:xfrm>
          <a:prstGeom prst="rect">
            <a:avLst/>
          </a:prstGeom>
          <a:solidFill>
            <a:schemeClr val="bg1"/>
          </a:solidFill>
        </p:spPr>
        <p:txBody>
          <a:bodyPr wrap="square" rtlCol="0">
            <a:spAutoFit/>
          </a:bodyPr>
          <a:lstStyle/>
          <a:p>
            <a:pPr algn="ctr"/>
            <a:r>
              <a:rPr lang="en-GB" sz="4000" dirty="0">
                <a:latin typeface="Impact" panose="020B0806030902050204" pitchFamily="34" charset="0"/>
              </a:rPr>
              <a:t>WHAT CAN YOU REMEMBER?</a:t>
            </a:r>
          </a:p>
        </p:txBody>
      </p:sp>
      <p:pic>
        <p:nvPicPr>
          <p:cNvPr id="11" name="Graphic 10">
            <a:extLst>
              <a:ext uri="{FF2B5EF4-FFF2-40B4-BE49-F238E27FC236}">
                <a16:creationId xmlns:a16="http://schemas.microsoft.com/office/drawing/2014/main" id="{F1AFEA68-AA36-4D93-821F-DFF8CFFE912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9490" y="3395941"/>
            <a:ext cx="4130354" cy="4130354"/>
          </a:xfrm>
          <a:prstGeom prst="rect">
            <a:avLst/>
          </a:prstGeom>
        </p:spPr>
      </p:pic>
      <p:pic>
        <p:nvPicPr>
          <p:cNvPr id="13" name="Graphic 12">
            <a:extLst>
              <a:ext uri="{FF2B5EF4-FFF2-40B4-BE49-F238E27FC236}">
                <a16:creationId xmlns:a16="http://schemas.microsoft.com/office/drawing/2014/main" id="{13EECF05-B8B8-4C88-858B-02F791DF5B7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095431" y="2499062"/>
            <a:ext cx="2007704" cy="2007704"/>
          </a:xfrm>
          <a:prstGeom prst="rect">
            <a:avLst/>
          </a:prstGeom>
        </p:spPr>
      </p:pic>
      <p:pic>
        <p:nvPicPr>
          <p:cNvPr id="14" name="Graphic 13">
            <a:extLst>
              <a:ext uri="{FF2B5EF4-FFF2-40B4-BE49-F238E27FC236}">
                <a16:creationId xmlns:a16="http://schemas.microsoft.com/office/drawing/2014/main" id="{911B0ABB-686C-45AD-B9C7-9FAC571218D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32735" y="3235302"/>
            <a:ext cx="1420139" cy="1420139"/>
          </a:xfrm>
          <a:prstGeom prst="rect">
            <a:avLst/>
          </a:prstGeom>
        </p:spPr>
      </p:pic>
      <p:pic>
        <p:nvPicPr>
          <p:cNvPr id="18" name="Graphic 17">
            <a:extLst>
              <a:ext uri="{FF2B5EF4-FFF2-40B4-BE49-F238E27FC236}">
                <a16:creationId xmlns:a16="http://schemas.microsoft.com/office/drawing/2014/main" id="{84FE3315-5C5C-4338-BF76-C3CE9B55158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08134" y="3674679"/>
            <a:ext cx="2007704" cy="2007704"/>
          </a:xfrm>
          <a:prstGeom prst="rect">
            <a:avLst/>
          </a:prstGeom>
        </p:spPr>
      </p:pic>
      <p:pic>
        <p:nvPicPr>
          <p:cNvPr id="20" name="Graphic 19">
            <a:extLst>
              <a:ext uri="{FF2B5EF4-FFF2-40B4-BE49-F238E27FC236}">
                <a16:creationId xmlns:a16="http://schemas.microsoft.com/office/drawing/2014/main" id="{FD612CFD-AB6F-474D-949D-879486A9CAC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94064" y="3362976"/>
            <a:ext cx="2639094" cy="2639094"/>
          </a:xfrm>
          <a:prstGeom prst="rect">
            <a:avLst/>
          </a:prstGeom>
        </p:spPr>
      </p:pic>
      <p:pic>
        <p:nvPicPr>
          <p:cNvPr id="22" name="Graphic 21">
            <a:extLst>
              <a:ext uri="{FF2B5EF4-FFF2-40B4-BE49-F238E27FC236}">
                <a16:creationId xmlns:a16="http://schemas.microsoft.com/office/drawing/2014/main" id="{E4A0D229-114B-4A13-AA4C-046CD404D7B8}"/>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25204" y="1567572"/>
            <a:ext cx="1278760" cy="1278760"/>
          </a:xfrm>
          <a:prstGeom prst="rect">
            <a:avLst/>
          </a:prstGeom>
        </p:spPr>
      </p:pic>
      <p:pic>
        <p:nvPicPr>
          <p:cNvPr id="24" name="Graphic 23" descr="Leaf">
            <a:extLst>
              <a:ext uri="{FF2B5EF4-FFF2-40B4-BE49-F238E27FC236}">
                <a16:creationId xmlns:a16="http://schemas.microsoft.com/office/drawing/2014/main" id="{69D9DEE7-53E8-4D93-AF31-E39BFD02AB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54335" y="2091984"/>
            <a:ext cx="914400" cy="914400"/>
          </a:xfrm>
          <a:prstGeom prst="rect">
            <a:avLst/>
          </a:prstGeom>
        </p:spPr>
      </p:pic>
      <p:pic>
        <p:nvPicPr>
          <p:cNvPr id="26" name="Graphic 25">
            <a:extLst>
              <a:ext uri="{FF2B5EF4-FFF2-40B4-BE49-F238E27FC236}">
                <a16:creationId xmlns:a16="http://schemas.microsoft.com/office/drawing/2014/main" id="{B77BA5BB-800F-4FCB-91D5-A7278B6BD61A}"/>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786608" y="1620821"/>
            <a:ext cx="2007704" cy="2007704"/>
          </a:xfrm>
          <a:prstGeom prst="rect">
            <a:avLst/>
          </a:prstGeom>
        </p:spPr>
      </p:pic>
    </p:spTree>
    <p:extLst>
      <p:ext uri="{BB962C8B-B14F-4D97-AF65-F5344CB8AC3E}">
        <p14:creationId xmlns:p14="http://schemas.microsoft.com/office/powerpoint/2010/main" val="2386592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3249</TotalTime>
  <Words>1244</Words>
  <Application>Microsoft Office PowerPoint</Application>
  <PresentationFormat>Widescreen</PresentationFormat>
  <Paragraphs>162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Britannic Bold</vt:lpstr>
      <vt:lpstr>Calibri</vt:lpstr>
      <vt:lpstr>Calibri Light</vt:lpstr>
      <vt:lpstr>Impact</vt:lpstr>
      <vt:lpstr>Office Theme</vt:lpstr>
      <vt:lpstr>ENERGY EXPLORERS</vt:lpstr>
      <vt:lpstr>What is Renewable energy?</vt:lpstr>
      <vt:lpstr>Energy Explorer Task 1: ENERGY MATCH</vt:lpstr>
      <vt:lpstr>WHY IS RENEWABLE ENERGY SO IMPORTANT?</vt:lpstr>
      <vt:lpstr>FOSSIL FUELS vs RENEWABLES</vt:lpstr>
      <vt:lpstr>YOUR CHOICE… which type of energy would you use?</vt:lpstr>
      <vt:lpstr>What else can we do?</vt:lpstr>
      <vt:lpstr>It’s gameshow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Kennell</dc:creator>
  <cp:lastModifiedBy>Amy Peace</cp:lastModifiedBy>
  <cp:revision>104</cp:revision>
  <cp:lastPrinted>2019-03-13T10:52:03Z</cp:lastPrinted>
  <dcterms:created xsi:type="dcterms:W3CDTF">2018-10-29T10:49:19Z</dcterms:created>
  <dcterms:modified xsi:type="dcterms:W3CDTF">2020-01-20T10:59:25Z</dcterms:modified>
</cp:coreProperties>
</file>