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4" r:id="rId5"/>
    <p:sldId id="265" r:id="rId6"/>
    <p:sldId id="266" r:id="rId7"/>
    <p:sldId id="268" r:id="rId8"/>
    <p:sldId id="267" r:id="rId9"/>
    <p:sldId id="271" r:id="rId10"/>
    <p:sldId id="272" r:id="rId11"/>
    <p:sldId id="270" r:id="rId12"/>
    <p:sldId id="273" r:id="rId13"/>
    <p:sldId id="274" r:id="rId14"/>
    <p:sldId id="276" r:id="rId15"/>
    <p:sldId id="277" r:id="rId16"/>
    <p:sldId id="275" r:id="rId17"/>
    <p:sldId id="278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200" autoAdjust="0"/>
  </p:normalViewPr>
  <p:slideViewPr>
    <p:cSldViewPr snapToGrid="0">
      <p:cViewPr varScale="1">
        <p:scale>
          <a:sx n="63" d="100"/>
          <a:sy n="63" d="100"/>
        </p:scale>
        <p:origin x="78" y="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64E3E-9966-43A7-9AA1-56734027BC53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D6C01-0C7D-402F-AA29-F1A826AE34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2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D6C01-0C7D-402F-AA29-F1A826AE340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161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D6C01-0C7D-402F-AA29-F1A826AE340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101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D6C01-0C7D-402F-AA29-F1A826AE340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451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D6C01-0C7D-402F-AA29-F1A826AE340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372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D6C01-0C7D-402F-AA29-F1A826AE340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779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D6C01-0C7D-402F-AA29-F1A826AE340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776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D6C01-0C7D-402F-AA29-F1A826AE340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212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D6C01-0C7D-402F-AA29-F1A826AE340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491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D6C01-0C7D-402F-AA29-F1A826AE340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684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D6C01-0C7D-402F-AA29-F1A826AE340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29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65E38-3880-4091-88E7-8F6A30C5F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11168-5C9D-4E3C-85C6-A8D991DC8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271D6-14D4-458C-8E23-B7E0F1182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8360A-70E5-45C9-B596-8ADE84D58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C8D83-6B01-4394-88DA-CAA35BD8D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8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A178-4A18-4E4B-8BE3-983B7650C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8DCEB-557E-4D82-ACA9-5553D116E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0FE98-901F-4199-A396-0972F4D68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55660-5CB3-4EFB-9328-1AC7DFA3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B5235-7DDE-4B59-AE71-F696EB18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52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E101FE-99CC-480C-856F-E6BEE43C8A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F0E32-8D49-4ADD-9883-2A4A421F7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DF0B6-1D72-468C-8F8B-DE993D43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431CF-2936-4517-BBD0-5F1F9EF9C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37F29-C3B6-43EC-AB3F-012D49CE2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42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0D75-F279-4E4C-B875-0FD070459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F5E06-63A9-4655-9BFA-AAD040299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E369E-FDD9-4F8F-B654-AA5FBF698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6BEE8-B32D-4994-A5A2-2F456F272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411D9-C95B-4393-BD5B-73C279AD4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34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E3D3F-6D09-4059-8D09-CE506633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6F4C12-12D4-47DF-AF7F-9953512E8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FF7D8-A59A-4840-9A75-40E36712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B8F5B-5D8A-4CA7-BFEA-651B4EA32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D791B-5F09-41BB-9B25-7464816A9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84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41773-7261-4064-9388-F76D00F0C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FA429-334F-4CBE-956A-307CB25D1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378693-E7EB-4BCD-A527-035D80C06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AA46A-C826-4A78-AB4F-C4418498C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33454-D7DF-48A3-A922-C26E48AB3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F9596-E5AB-4F2D-AFFC-F9005549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55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74F5D-82C1-4FFF-B4DF-0B5FE64DF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C81CE-AB0A-4B4E-BB8E-FE02776B3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06D98-A150-4F1D-8E26-34D3D3C41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DE0034-8EBA-486D-AD99-C28543A9D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6BA858-C060-4238-BBD0-BBA943251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3D2154-83D6-4F40-80BC-A204CFD61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6B63BF-DD82-4D26-B298-2C052203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1177B1-953C-4FD5-A0A1-D263A9D52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01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EDBE8-1869-4AD6-A460-785097C8B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21D0B0-4E9B-49C0-AE72-901C88A55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0B9F8-2AE3-4B68-8B3A-C0BE1CCD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C0922-CA1B-490F-A92B-C2E179F3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24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4B08E9-4A16-4BA5-A2E2-538AA4F0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C8857-F922-4822-BA00-6462AFB9A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4321E-DFAE-4195-A4BA-8B79B570A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831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ECB16-697E-4F3A-B5D8-22579FF7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FC823-6469-4D81-A2EB-3942F2872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887387-67BF-45ED-9669-3175355B6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B02E7-51C7-4E48-856B-F068A0218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69A49-A3EE-48E9-85D5-DA48FF9A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F5B1F5-FA25-43AD-93AA-C0BB072C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72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71BF3-20DE-40E3-9003-155D3720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C3C9CF-4D3E-4E77-9BA5-28974A51E9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5ACCE-9332-437E-BCCF-7DDDD72FA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E3617-B8E5-4470-B1F6-D85359044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36A9DC-A555-416B-B7A6-C71C84202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E07-7C46-4186-9C7B-B4DB8291F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04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D364E7-F177-4D69-804C-45A34611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3AD13-2094-4A29-A8E3-F9AB4AB97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CA6A8-5679-4B7E-8167-C72204C73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44ACF-A08F-4040-B24F-02E75AD17BD0}" type="datetimeFigureOut">
              <a:rPr lang="en-GB" smtClean="0"/>
              <a:t>11/12/2019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A225C-1FBE-4C28-BF57-4C1207C31A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8D75F-0822-4606-8214-FBDE3BDAA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90932-C539-4338-9F8A-7F25AAD1EE4C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Healthier air for Leicester logo">
            <a:extLst>
              <a:ext uri="{FF2B5EF4-FFF2-40B4-BE49-F238E27FC236}">
                <a16:creationId xmlns:a16="http://schemas.microsoft.com/office/drawing/2014/main" id="{8685176F-F3C6-417F-B590-843DF816C91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917575"/>
            <a:ext cx="952500" cy="95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4ADB4C-5E3F-4979-B79F-D234623F061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"/>
            <a:ext cx="12202417" cy="8663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4661D5-5AFA-4021-9DA8-6FE48A3B098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7282"/>
            <a:ext cx="12192000" cy="8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8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B623-AD1A-4B83-B777-F63C18D2F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194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Behind the news headlines: can we work out which are reliable?</a:t>
            </a:r>
          </a:p>
        </p:txBody>
      </p:sp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54CF9D7-4AEC-4B9F-AB0A-63BB5D70F37A}"/>
              </a:ext>
            </a:extLst>
          </p:cNvPr>
          <p:cNvSpPr/>
          <p:nvPr/>
        </p:nvSpPr>
        <p:spPr>
          <a:xfrm>
            <a:off x="13124046" y="5257800"/>
            <a:ext cx="5039648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 on rewriting the headlines (Science4Society)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03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he independent logo">
            <a:extLst>
              <a:ext uri="{FF2B5EF4-FFF2-40B4-BE49-F238E27FC236}">
                <a16:creationId xmlns:a16="http://schemas.microsoft.com/office/drawing/2014/main" id="{F5CD471C-0989-402F-A407-E38D6B32B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60412"/>
            <a:ext cx="3619500" cy="638175"/>
          </a:xfrm>
          <a:prstGeom prst="rect">
            <a:avLst/>
          </a:prstGeom>
        </p:spPr>
      </p:pic>
      <p:pic>
        <p:nvPicPr>
          <p:cNvPr id="14" name="Picture 13" descr="Headline: Psychotic episodes including hallucinations and paranoia linked to air pollution in ground breaking UK study">
            <a:extLst>
              <a:ext uri="{FF2B5EF4-FFF2-40B4-BE49-F238E27FC236}">
                <a16:creationId xmlns:a16="http://schemas.microsoft.com/office/drawing/2014/main" id="{ECAD0420-519E-4B67-A37B-53DD2E0B6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993"/>
            <a:ext cx="10258425" cy="3200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8E48A6-4E4C-4D6F-9939-95753AA87813}"/>
              </a:ext>
            </a:extLst>
          </p:cNvPr>
          <p:cNvSpPr txBox="1"/>
          <p:nvPr/>
        </p:nvSpPr>
        <p:spPr>
          <a:xfrm>
            <a:off x="381000" y="4826000"/>
            <a:ext cx="10350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Are your questions about how the research was done - or </a:t>
            </a:r>
            <a:r>
              <a:rPr lang="en-US" sz="3600" b="1" dirty="0"/>
              <a:t>how it is presented or reported</a:t>
            </a:r>
            <a:r>
              <a:rPr lang="en-US" sz="3600" dirty="0"/>
              <a:t>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148A86-CF0B-45F8-A46F-A62DD0EA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0" y="462897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3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55461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928E-E5F5-4321-A656-695FB1B6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90" y="990767"/>
            <a:ext cx="10515600" cy="1325563"/>
          </a:xfrm>
        </p:spPr>
        <p:txBody>
          <a:bodyPr/>
          <a:lstStyle/>
          <a:p>
            <a:r>
              <a:rPr lang="en-GB" b="1" dirty="0"/>
              <a:t>Questions about how the research was done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120BD3-97EF-4DEB-97E6-E053FC61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219" y="2113008"/>
            <a:ext cx="1988591" cy="198859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E93D-5AD5-4F4B-8453-ACFB0924D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39" y="2124500"/>
            <a:ext cx="9845843" cy="379713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400" b="1" dirty="0"/>
              <a:t>SMURF</a:t>
            </a:r>
            <a:r>
              <a:rPr lang="en-GB" sz="2400" dirty="0"/>
              <a:t> the researcher says the research must be:</a:t>
            </a:r>
          </a:p>
          <a:p>
            <a:pPr lvl="1"/>
            <a:r>
              <a:rPr lang="en-GB" dirty="0"/>
              <a:t> relevant </a:t>
            </a:r>
          </a:p>
          <a:p>
            <a:pPr lvl="1"/>
            <a:r>
              <a:rPr lang="en-GB" dirty="0"/>
              <a:t> verifiable </a:t>
            </a:r>
          </a:p>
          <a:p>
            <a:pPr lvl="1"/>
            <a:r>
              <a:rPr lang="en-GB" dirty="0"/>
              <a:t> unbiased</a:t>
            </a:r>
          </a:p>
          <a:p>
            <a:pPr marL="0" lvl="0" indent="0">
              <a:buNone/>
            </a:pPr>
            <a:r>
              <a:rPr lang="en-GB" sz="2400" b="1" i="1" dirty="0"/>
              <a:t>Sample</a:t>
            </a:r>
            <a:r>
              <a:rPr lang="en-GB" sz="2400" dirty="0"/>
              <a:t> </a:t>
            </a:r>
          </a:p>
          <a:p>
            <a:r>
              <a:rPr lang="en-GB" sz="2400" dirty="0"/>
              <a:t>How big is the sample and who is in it?</a:t>
            </a:r>
          </a:p>
          <a:p>
            <a:pPr marL="0" lvl="0" indent="0">
              <a:buNone/>
            </a:pPr>
            <a:r>
              <a:rPr lang="en-GB" sz="2400" b="1" i="1" dirty="0"/>
              <a:t>Measures</a:t>
            </a:r>
            <a:r>
              <a:rPr lang="en-GB" sz="2400" dirty="0"/>
              <a:t> </a:t>
            </a:r>
          </a:p>
          <a:p>
            <a:r>
              <a:rPr lang="en-GB" sz="2400" dirty="0"/>
              <a:t>What was measured and how?</a:t>
            </a:r>
          </a:p>
          <a:p>
            <a:endParaRPr lang="en-GB" sz="3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2503C4-34F4-4B83-A49C-03ED0A433C3D}"/>
              </a:ext>
            </a:extLst>
          </p:cNvPr>
          <p:cNvSpPr/>
          <p:nvPr/>
        </p:nvSpPr>
        <p:spPr>
          <a:xfrm>
            <a:off x="5967663" y="3754902"/>
            <a:ext cx="6096001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400" b="1" i="1" dirty="0"/>
              <a:t>Unbiased Research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Who did the research and when?</a:t>
            </a:r>
          </a:p>
          <a:p>
            <a:r>
              <a:rPr lang="en-GB" sz="2400" dirty="0"/>
              <a:t> </a:t>
            </a:r>
          </a:p>
          <a:p>
            <a:pPr lvl="0"/>
            <a:r>
              <a:rPr lang="en-GB" sz="2400" b="1" i="1" dirty="0"/>
              <a:t>Funding</a:t>
            </a:r>
            <a:r>
              <a:rPr lang="en-GB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Who funded the research?</a:t>
            </a:r>
          </a:p>
        </p:txBody>
      </p:sp>
    </p:spTree>
    <p:extLst>
      <p:ext uri="{BB962C8B-B14F-4D97-AF65-F5344CB8AC3E}">
        <p14:creationId xmlns:p14="http://schemas.microsoft.com/office/powerpoint/2010/main" val="201776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928E-E5F5-4321-A656-695FB1B6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106" y="681037"/>
            <a:ext cx="10515600" cy="1325563"/>
          </a:xfrm>
        </p:spPr>
        <p:txBody>
          <a:bodyPr/>
          <a:lstStyle/>
          <a:p>
            <a:r>
              <a:rPr lang="en-GB" b="1" dirty="0"/>
              <a:t>Questions about how the research is reported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B6F871-6239-4DB5-B445-C49178866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085" y="1732548"/>
            <a:ext cx="1944889" cy="1944889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3B869A8-7C6F-474E-BDE2-8C49F2A3F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06" y="176597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The </a:t>
            </a:r>
            <a:r>
              <a:rPr lang="en-GB" sz="2400" b="1" dirty="0"/>
              <a:t>CASES</a:t>
            </a:r>
            <a:r>
              <a:rPr lang="en-GB" sz="2400" dirty="0"/>
              <a:t> the media are reporting should be:</a:t>
            </a:r>
          </a:p>
          <a:p>
            <a:pPr lvl="1"/>
            <a:r>
              <a:rPr lang="en-GB" dirty="0"/>
              <a:t>accurate</a:t>
            </a:r>
          </a:p>
          <a:p>
            <a:pPr lvl="1"/>
            <a:r>
              <a:rPr lang="en-GB" dirty="0"/>
              <a:t>honest</a:t>
            </a:r>
          </a:p>
          <a:p>
            <a:pPr marL="0" indent="0">
              <a:buNone/>
            </a:pPr>
            <a:r>
              <a:rPr lang="en-GB" sz="2400" b="1" dirty="0"/>
              <a:t>Contradictory </a:t>
            </a:r>
          </a:p>
          <a:p>
            <a:r>
              <a:rPr lang="en-GB" sz="2400" b="1" dirty="0"/>
              <a:t> </a:t>
            </a:r>
            <a:r>
              <a:rPr lang="en-GB" sz="2400" dirty="0"/>
              <a:t>Is the evidence inconsistent/contradictory?</a:t>
            </a:r>
          </a:p>
          <a:p>
            <a:pPr marL="0" indent="0">
              <a:buNone/>
            </a:pPr>
            <a:r>
              <a:rPr lang="en-GB" sz="2400" b="1" dirty="0"/>
              <a:t>Accuracy</a:t>
            </a:r>
            <a:r>
              <a:rPr lang="en-GB" sz="2400" dirty="0"/>
              <a:t> </a:t>
            </a:r>
          </a:p>
          <a:p>
            <a:r>
              <a:rPr lang="en-GB" sz="2400" dirty="0"/>
              <a:t>Is the research reported accurately?</a:t>
            </a:r>
          </a:p>
          <a:p>
            <a:pPr marL="0" indent="0">
              <a:buNone/>
            </a:pPr>
            <a:r>
              <a:rPr lang="en-GB" sz="2400" b="1" dirty="0"/>
              <a:t>Sources</a:t>
            </a:r>
            <a:r>
              <a:rPr lang="en-GB" sz="2400" dirty="0"/>
              <a:t> </a:t>
            </a:r>
          </a:p>
          <a:p>
            <a:r>
              <a:rPr lang="en-GB" sz="2400" dirty="0"/>
              <a:t>Are these quoted and are they accessible?</a:t>
            </a:r>
          </a:p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274C2C-1755-40B1-9CB0-52A3B9FE8FCE}"/>
              </a:ext>
            </a:extLst>
          </p:cNvPr>
          <p:cNvSpPr/>
          <p:nvPr/>
        </p:nvSpPr>
        <p:spPr>
          <a:xfrm>
            <a:off x="6303211" y="350477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/>
              <a:t>Exaggeration</a:t>
            </a:r>
            <a:r>
              <a:rPr lang="en-GB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Is the evidence overstated or embellished?</a:t>
            </a:r>
          </a:p>
          <a:p>
            <a:endParaRPr lang="en-GB" sz="2400" b="1" dirty="0"/>
          </a:p>
          <a:p>
            <a:r>
              <a:rPr lang="en-GB" sz="2400" b="1" dirty="0"/>
              <a:t>Selective</a:t>
            </a:r>
            <a:r>
              <a:rPr lang="en-GB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Are the examples chosen to support only one side?</a:t>
            </a:r>
          </a:p>
        </p:txBody>
      </p:sp>
    </p:spTree>
    <p:extLst>
      <p:ext uri="{BB962C8B-B14F-4D97-AF65-F5344CB8AC3E}">
        <p14:creationId xmlns:p14="http://schemas.microsoft.com/office/powerpoint/2010/main" val="1934679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dline: air pollution linked to dementia, London study suggests">
            <a:extLst>
              <a:ext uri="{FF2B5EF4-FFF2-40B4-BE49-F238E27FC236}">
                <a16:creationId xmlns:a16="http://schemas.microsoft.com/office/drawing/2014/main" id="{26F7BF40-70B1-4891-8156-33031FB9F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97" y="1056639"/>
            <a:ext cx="7217359" cy="462226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248CA2-0A0E-4DC7-A8D3-72AE087FB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55" y="190953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BBC Headline</a:t>
            </a:r>
          </a:p>
        </p:txBody>
      </p:sp>
    </p:spTree>
    <p:extLst>
      <p:ext uri="{BB962C8B-B14F-4D97-AF65-F5344CB8AC3E}">
        <p14:creationId xmlns:p14="http://schemas.microsoft.com/office/powerpoint/2010/main" val="319309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dline: air pollution linked to dementia, London study suggests">
            <a:extLst>
              <a:ext uri="{FF2B5EF4-FFF2-40B4-BE49-F238E27FC236}">
                <a16:creationId xmlns:a16="http://schemas.microsoft.com/office/drawing/2014/main" id="{26F7BF40-70B1-4891-8156-33031FB9F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97" y="1056639"/>
            <a:ext cx="7217359" cy="462226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336BC-C18F-403F-A508-884A5C2FE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094" y="1825625"/>
            <a:ext cx="331670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How do you feel about this headline?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7277E1-CED3-476D-90EF-E48C3ACD6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55" y="190953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BBC Headline Question 1</a:t>
            </a:r>
          </a:p>
        </p:txBody>
      </p:sp>
    </p:spTree>
    <p:extLst>
      <p:ext uri="{BB962C8B-B14F-4D97-AF65-F5344CB8AC3E}">
        <p14:creationId xmlns:p14="http://schemas.microsoft.com/office/powerpoint/2010/main" val="361680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adline: air pollution linked to dementia, London study suggests">
            <a:extLst>
              <a:ext uri="{FF2B5EF4-FFF2-40B4-BE49-F238E27FC236}">
                <a16:creationId xmlns:a16="http://schemas.microsoft.com/office/drawing/2014/main" id="{26F7BF40-70B1-4891-8156-33031FB9F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97" y="1056639"/>
            <a:ext cx="7217359" cy="462226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336BC-C18F-403F-A508-884A5C2FE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3411" y="1554480"/>
            <a:ext cx="3930316" cy="4758658"/>
          </a:xfrm>
        </p:spPr>
        <p:txBody>
          <a:bodyPr>
            <a:normAutofit fontScale="77500" lnSpcReduction="20000"/>
          </a:bodyPr>
          <a:lstStyle/>
          <a:p>
            <a:r>
              <a:rPr lang="en-GB" sz="4000" dirty="0"/>
              <a:t>What questions should you ask about this headline?</a:t>
            </a:r>
          </a:p>
          <a:p>
            <a:endParaRPr lang="en-GB" sz="4000" dirty="0"/>
          </a:p>
          <a:p>
            <a:pPr marL="457200" indent="-457200">
              <a:buFontTx/>
              <a:buChar char="-"/>
            </a:pPr>
            <a:r>
              <a:rPr lang="en-GB" sz="4000" dirty="0"/>
              <a:t>About the research (SMURF)</a:t>
            </a:r>
          </a:p>
          <a:p>
            <a:pPr marL="457200" indent="-457200">
              <a:buFontTx/>
              <a:buChar char="-"/>
            </a:pPr>
            <a:r>
              <a:rPr lang="en-GB" sz="4000" dirty="0"/>
              <a:t>About how it is reported (CASES)</a:t>
            </a:r>
          </a:p>
          <a:p>
            <a:endParaRPr lang="en-GB" sz="4000" dirty="0"/>
          </a:p>
          <a:p>
            <a:r>
              <a:rPr lang="en-GB" sz="4000" dirty="0"/>
              <a:t>Rewrite the headline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055912-051C-46F9-8945-61B1954F7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08" y="190953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/>
              <a:t>BBC Headline Question 2</a:t>
            </a:r>
          </a:p>
        </p:txBody>
      </p:sp>
    </p:spTree>
    <p:extLst>
      <p:ext uri="{BB962C8B-B14F-4D97-AF65-F5344CB8AC3E}">
        <p14:creationId xmlns:p14="http://schemas.microsoft.com/office/powerpoint/2010/main" val="398718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B176-C79E-4FF1-B281-A113FFC3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520" y="457517"/>
            <a:ext cx="10515600" cy="1325563"/>
          </a:xfrm>
        </p:spPr>
        <p:txBody>
          <a:bodyPr/>
          <a:lstStyle/>
          <a:p>
            <a:r>
              <a:rPr lang="en-GB" b="1" dirty="0"/>
              <a:t>Apply the same method to these headlines</a:t>
            </a:r>
          </a:p>
        </p:txBody>
      </p:sp>
      <p:pic>
        <p:nvPicPr>
          <p:cNvPr id="4" name="Picture 3" descr="Headline: millions of brits are worried about air pollution every day new study finds">
            <a:extLst>
              <a:ext uri="{FF2B5EF4-FFF2-40B4-BE49-F238E27FC236}">
                <a16:creationId xmlns:a16="http://schemas.microsoft.com/office/drawing/2014/main" id="{C85DDCD9-D05A-42B1-8505-769191437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981" y="1528444"/>
            <a:ext cx="4553759" cy="20859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 descr="Headline: low levels of air pollution linked to changes in the heart">
            <a:extLst>
              <a:ext uri="{FF2B5EF4-FFF2-40B4-BE49-F238E27FC236}">
                <a16:creationId xmlns:a16="http://schemas.microsoft.com/office/drawing/2014/main" id="{4537B9DE-8C9E-4EAD-8D15-37E931D08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521" y="1528444"/>
            <a:ext cx="4842244" cy="382333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 descr="Headline: toxic air will shorten children's lives by 20 months, study reveals">
            <a:extLst>
              <a:ext uri="{FF2B5EF4-FFF2-40B4-BE49-F238E27FC236}">
                <a16:creationId xmlns:a16="http://schemas.microsoft.com/office/drawing/2014/main" id="{94DAE4EE-1A72-4FEC-AC73-D2FC4E1C4E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16"/>
          <a:stretch/>
        </p:blipFill>
        <p:spPr>
          <a:xfrm>
            <a:off x="2097790" y="3705859"/>
            <a:ext cx="3376950" cy="21945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1445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B176-C79E-4FF1-B281-A113FFC3A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4725"/>
            <a:ext cx="10515600" cy="1325563"/>
          </a:xfrm>
        </p:spPr>
        <p:txBody>
          <a:bodyPr/>
          <a:lstStyle/>
          <a:p>
            <a:r>
              <a:rPr lang="en-GB" b="1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94B16-8048-4ABC-A159-6CD0C5A1F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7439"/>
            <a:ext cx="10515600" cy="3799523"/>
          </a:xfrm>
        </p:spPr>
        <p:txBody>
          <a:bodyPr/>
          <a:lstStyle/>
          <a:p>
            <a:r>
              <a:rPr lang="en-GB" sz="3600" dirty="0"/>
              <a:t>What have you learned about research?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GB" sz="3600" dirty="0"/>
              <a:t>What have you learned about communicating research?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633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16470-C14C-4645-876B-DDA29F737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7" y="595086"/>
            <a:ext cx="10515600" cy="1325563"/>
          </a:xfrm>
        </p:spPr>
        <p:txBody>
          <a:bodyPr/>
          <a:lstStyle/>
          <a:p>
            <a:r>
              <a:rPr lang="en-GB" b="1" dirty="0"/>
              <a:t>Extension/homework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CBCC1-EDBD-4583-A622-A093228BE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78916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Find an online news story about air quality from the last 12 months</a:t>
            </a:r>
          </a:p>
          <a:p>
            <a:endParaRPr lang="en-GB" sz="3200" dirty="0"/>
          </a:p>
          <a:p>
            <a:r>
              <a:rPr lang="en-GB" sz="3200" dirty="0"/>
              <a:t>Apply the SMURF and CASE method</a:t>
            </a:r>
          </a:p>
          <a:p>
            <a:r>
              <a:rPr lang="en-GB" sz="3200" dirty="0"/>
              <a:t>Re-write the headline so that it fully reflects the story</a:t>
            </a:r>
          </a:p>
          <a:p>
            <a:r>
              <a:rPr lang="en-GB" sz="3200" dirty="0"/>
              <a:t>Summarise the story in 4 sentences </a:t>
            </a:r>
          </a:p>
        </p:txBody>
      </p:sp>
    </p:spTree>
    <p:extLst>
      <p:ext uri="{BB962C8B-B14F-4D97-AF65-F5344CB8AC3E}">
        <p14:creationId xmlns:p14="http://schemas.microsoft.com/office/powerpoint/2010/main" val="4108347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6658A-E003-45EE-BCD7-F6FCEF367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85" y="993775"/>
            <a:ext cx="10515600" cy="1325563"/>
          </a:xfrm>
        </p:spPr>
        <p:txBody>
          <a:bodyPr/>
          <a:lstStyle/>
          <a:p>
            <a:r>
              <a:rPr lang="en-GB" b="1" dirty="0"/>
              <a:t>Aim of the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AE9CD-8545-4208-B9A3-C0DDC960F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7075"/>
            <a:ext cx="10515600" cy="766052"/>
          </a:xfrm>
        </p:spPr>
        <p:txBody>
          <a:bodyPr/>
          <a:lstStyle/>
          <a:p>
            <a:r>
              <a:rPr lang="en-GB" dirty="0"/>
              <a:t>To evaluate reliability of news stories about air quality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06FB40D-9DD8-4318-8C49-1A1AC2525EFE}"/>
              </a:ext>
            </a:extLst>
          </p:cNvPr>
          <p:cNvSpPr txBox="1">
            <a:spLocks/>
          </p:cNvSpPr>
          <p:nvPr/>
        </p:nvSpPr>
        <p:spPr>
          <a:xfrm>
            <a:off x="660735" y="24488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Lesson objectives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37093A-C8FA-4467-8EDA-4D5388914DA8}"/>
              </a:ext>
            </a:extLst>
          </p:cNvPr>
          <p:cNvSpPr txBox="1">
            <a:spLocks/>
          </p:cNvSpPr>
          <p:nvPr/>
        </p:nvSpPr>
        <p:spPr>
          <a:xfrm>
            <a:off x="660735" y="3537827"/>
            <a:ext cx="10515600" cy="2440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/>
              <a:t>To apply questions to reported research in the media</a:t>
            </a:r>
          </a:p>
          <a:p>
            <a:pPr lvl="0"/>
            <a:r>
              <a:rPr lang="en-GB" dirty="0"/>
              <a:t>To reflect on reliability of news stories </a:t>
            </a:r>
          </a:p>
          <a:p>
            <a:pPr lvl="0"/>
            <a:r>
              <a:rPr lang="en-GB" dirty="0"/>
              <a:t>To compare the reliability of different stories</a:t>
            </a:r>
          </a:p>
          <a:p>
            <a:pPr marL="0" lv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034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928E-E5F5-4321-A656-695FB1B6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90" y="990767"/>
            <a:ext cx="10515600" cy="1325563"/>
          </a:xfrm>
        </p:spPr>
        <p:txBody>
          <a:bodyPr/>
          <a:lstStyle/>
          <a:p>
            <a:r>
              <a:rPr lang="en-GB" b="1" dirty="0"/>
              <a:t>Looking at how research is reported in the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E93D-5AD5-4F4B-8453-ACFB0924D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946" y="2679032"/>
            <a:ext cx="9845843" cy="4178968"/>
          </a:xfrm>
        </p:spPr>
        <p:txBody>
          <a:bodyPr>
            <a:normAutofit/>
          </a:bodyPr>
          <a:lstStyle/>
          <a:p>
            <a:r>
              <a:rPr lang="en-GB" sz="3600" dirty="0"/>
              <a:t>What is research and what are researchers?</a:t>
            </a:r>
          </a:p>
          <a:p>
            <a:endParaRPr lang="en-GB" sz="3600" dirty="0"/>
          </a:p>
          <a:p>
            <a:r>
              <a:rPr lang="en-GB" sz="3600" dirty="0"/>
              <a:t>Discuss in pairs/small groups </a:t>
            </a:r>
          </a:p>
        </p:txBody>
      </p:sp>
    </p:spTree>
    <p:extLst>
      <p:ext uri="{BB962C8B-B14F-4D97-AF65-F5344CB8AC3E}">
        <p14:creationId xmlns:p14="http://schemas.microsoft.com/office/powerpoint/2010/main" val="355389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928E-E5F5-4321-A656-695FB1B6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90" y="990767"/>
            <a:ext cx="10515600" cy="1325563"/>
          </a:xfrm>
        </p:spPr>
        <p:txBody>
          <a:bodyPr/>
          <a:lstStyle/>
          <a:p>
            <a:r>
              <a:rPr lang="en-GB" b="1" dirty="0"/>
              <a:t>Research is…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E93D-5AD5-4F4B-8453-ACFB0924D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651" y="2197769"/>
            <a:ext cx="984584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Asking questions</a:t>
            </a:r>
          </a:p>
          <a:p>
            <a:r>
              <a:rPr lang="en-GB" sz="3600" dirty="0"/>
              <a:t>Finding answers</a:t>
            </a:r>
          </a:p>
          <a:p>
            <a:endParaRPr lang="en-GB" sz="3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A34E6E-2647-402C-82C6-D3A5A2733AB0}"/>
              </a:ext>
            </a:extLst>
          </p:cNvPr>
          <p:cNvSpPr txBox="1">
            <a:spLocks/>
          </p:cNvSpPr>
          <p:nvPr/>
        </p:nvSpPr>
        <p:spPr>
          <a:xfrm>
            <a:off x="340894" y="32842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Researchers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467A081-5995-4EE3-97CC-43E708CF1CFD}"/>
              </a:ext>
            </a:extLst>
          </p:cNvPr>
          <p:cNvSpPr txBox="1">
            <a:spLocks/>
          </p:cNvSpPr>
          <p:nvPr/>
        </p:nvSpPr>
        <p:spPr>
          <a:xfrm>
            <a:off x="1010651" y="4435642"/>
            <a:ext cx="9845843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/>
              <a:t>Share their findings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8980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928E-E5F5-4321-A656-695FB1B6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90" y="990767"/>
            <a:ext cx="10515600" cy="1325563"/>
          </a:xfrm>
        </p:spPr>
        <p:txBody>
          <a:bodyPr/>
          <a:lstStyle/>
          <a:p>
            <a:r>
              <a:rPr lang="en-GB" b="1" dirty="0"/>
              <a:t>Research in the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E93D-5AD5-4F4B-8453-ACFB0924D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651" y="2374231"/>
            <a:ext cx="9845843" cy="1325563"/>
          </a:xfrm>
        </p:spPr>
        <p:txBody>
          <a:bodyPr>
            <a:normAutofit/>
          </a:bodyPr>
          <a:lstStyle/>
          <a:p>
            <a:r>
              <a:rPr lang="en-GB" sz="3600" dirty="0"/>
              <a:t>Where do you or your family see, hear or read the news?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8677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928E-E5F5-4321-A656-695FB1B6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90" y="774867"/>
            <a:ext cx="10515600" cy="1325563"/>
          </a:xfrm>
        </p:spPr>
        <p:txBody>
          <a:bodyPr/>
          <a:lstStyle/>
          <a:p>
            <a:r>
              <a:rPr lang="en-GB" b="1" dirty="0"/>
              <a:t>Media is…</a:t>
            </a:r>
          </a:p>
        </p:txBody>
      </p:sp>
      <p:pic>
        <p:nvPicPr>
          <p:cNvPr id="1026" name="Picture 2" descr="Newsround logo">
            <a:extLst>
              <a:ext uri="{FF2B5EF4-FFF2-40B4-BE49-F238E27FC236}">
                <a16:creationId xmlns:a16="http://schemas.microsoft.com/office/drawing/2014/main" id="{D886AA8D-CABE-4002-9C31-F9018C268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1"/>
          <a:stretch/>
        </p:blipFill>
        <p:spPr bwMode="auto">
          <a:xfrm>
            <a:off x="1729043" y="3736007"/>
            <a:ext cx="3069554" cy="204683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eart radio logo&#10;">
            <a:extLst>
              <a:ext uri="{FF2B5EF4-FFF2-40B4-BE49-F238E27FC236}">
                <a16:creationId xmlns:a16="http://schemas.microsoft.com/office/drawing/2014/main" id="{6A67D0D2-B453-41D6-AD27-F3E0D21A0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5" y="1973455"/>
            <a:ext cx="2319965" cy="22035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3" name="Picture 12" descr="New scientist logo">
            <a:extLst>
              <a:ext uri="{FF2B5EF4-FFF2-40B4-BE49-F238E27FC236}">
                <a16:creationId xmlns:a16="http://schemas.microsoft.com/office/drawing/2014/main" id="{3C63618C-C710-47E8-A20C-B29CED1FE0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119412"/>
            <a:ext cx="1678281" cy="166342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Picture 13" descr="A close up of a device&#10;&#10;">
            <a:extLst>
              <a:ext uri="{FF2B5EF4-FFF2-40B4-BE49-F238E27FC236}">
                <a16:creationId xmlns:a16="http://schemas.microsoft.com/office/drawing/2014/main" id="{8165F072-6445-4F70-90D9-2AFF77D8A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13" y="1973884"/>
            <a:ext cx="3505201" cy="233680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Picture 10" descr="The Sun Newsaper Logo">
            <a:extLst>
              <a:ext uri="{FF2B5EF4-FFF2-40B4-BE49-F238E27FC236}">
                <a16:creationId xmlns:a16="http://schemas.microsoft.com/office/drawing/2014/main" id="{1AEA727D-05E5-4938-A995-87B611C66F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416" y="4119412"/>
            <a:ext cx="4553784" cy="166342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 descr="BBC NEWS LOGO">
            <a:extLst>
              <a:ext uri="{FF2B5EF4-FFF2-40B4-BE49-F238E27FC236}">
                <a16:creationId xmlns:a16="http://schemas.microsoft.com/office/drawing/2014/main" id="{8FD19691-71AF-4ECB-99D8-0B9E547F0A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5058" y="1967649"/>
            <a:ext cx="3073539" cy="182328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384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7928E-E5F5-4321-A656-695FB1B6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90" y="990767"/>
            <a:ext cx="10515600" cy="1325563"/>
          </a:xfrm>
        </p:spPr>
        <p:txBody>
          <a:bodyPr/>
          <a:lstStyle/>
          <a:p>
            <a:r>
              <a:rPr lang="en-GB" b="1" dirty="0"/>
              <a:t>What is a headline?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E93D-5AD5-4F4B-8453-ACFB0924D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651" y="2374231"/>
            <a:ext cx="9845843" cy="3493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What is a ‘headline’? What does it look like?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Discuss in pairs/small groups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dirty="0"/>
              <a:t>BIG AND BOLD, eye catching, short, key points</a:t>
            </a:r>
          </a:p>
          <a:p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45842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News headline form the independent - Psychotic episodes including hallucinations and paranoia linked to air pollution in ground breaking UK study">
            <a:extLst>
              <a:ext uri="{FF2B5EF4-FFF2-40B4-BE49-F238E27FC236}">
                <a16:creationId xmlns:a16="http://schemas.microsoft.com/office/drawing/2014/main" id="{ECAD0420-519E-4B67-A37B-53DD2E0B6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993"/>
            <a:ext cx="10258425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62FA01-B4C8-4F7D-BE2D-42A6108DE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913" y="599404"/>
            <a:ext cx="3508664" cy="1325563"/>
          </a:xfrm>
        </p:spPr>
        <p:txBody>
          <a:bodyPr/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1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8E48A6-4E4C-4D6F-9939-95753AA87813}"/>
              </a:ext>
            </a:extLst>
          </p:cNvPr>
          <p:cNvSpPr txBox="1"/>
          <p:nvPr/>
        </p:nvSpPr>
        <p:spPr>
          <a:xfrm>
            <a:off x="381000" y="5003800"/>
            <a:ext cx="877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How do you feel when you read this headline?</a:t>
            </a:r>
          </a:p>
        </p:txBody>
      </p:sp>
      <p:pic>
        <p:nvPicPr>
          <p:cNvPr id="11" name="Picture 10" descr="the independent newspaper logo">
            <a:extLst>
              <a:ext uri="{FF2B5EF4-FFF2-40B4-BE49-F238E27FC236}">
                <a16:creationId xmlns:a16="http://schemas.microsoft.com/office/drawing/2014/main" id="{F5CD471C-0989-402F-A407-E38D6B32B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88781"/>
            <a:ext cx="361950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76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adline: Psychotic episodes including hallucinations and paranoia linked to air pollution in ground breaking UK study">
            <a:extLst>
              <a:ext uri="{FF2B5EF4-FFF2-40B4-BE49-F238E27FC236}">
                <a16:creationId xmlns:a16="http://schemas.microsoft.com/office/drawing/2014/main" id="{ECAD0420-519E-4B67-A37B-53DD2E0B6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993"/>
            <a:ext cx="10258425" cy="3200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8E48A6-4E4C-4D6F-9939-95753AA87813}"/>
              </a:ext>
            </a:extLst>
          </p:cNvPr>
          <p:cNvSpPr txBox="1"/>
          <p:nvPr/>
        </p:nvSpPr>
        <p:spPr>
          <a:xfrm>
            <a:off x="381000" y="5003800"/>
            <a:ext cx="1035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What questions should you ask about this headline?</a:t>
            </a:r>
          </a:p>
        </p:txBody>
      </p:sp>
      <p:pic>
        <p:nvPicPr>
          <p:cNvPr id="11" name="Picture 10" descr="The independent logo">
            <a:extLst>
              <a:ext uri="{FF2B5EF4-FFF2-40B4-BE49-F238E27FC236}">
                <a16:creationId xmlns:a16="http://schemas.microsoft.com/office/drawing/2014/main" id="{F5CD471C-0989-402F-A407-E38D6B32B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760412"/>
            <a:ext cx="3619500" cy="6381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F5AE44B-025D-416D-93EA-B1CE92D98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432" y="472133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2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96226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426</Words>
  <Application>Microsoft Office PowerPoint</Application>
  <PresentationFormat>Widescreen</PresentationFormat>
  <Paragraphs>92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Behind the news headlines: can we work out which are reliable?</vt:lpstr>
      <vt:lpstr>Aim of the session</vt:lpstr>
      <vt:lpstr>Looking at how research is reported in the media</vt:lpstr>
      <vt:lpstr>Research is…</vt:lpstr>
      <vt:lpstr>Research in the media</vt:lpstr>
      <vt:lpstr>Media is…</vt:lpstr>
      <vt:lpstr>What is a headline?</vt:lpstr>
      <vt:lpstr>Question 1</vt:lpstr>
      <vt:lpstr>Question 2</vt:lpstr>
      <vt:lpstr>Question 3</vt:lpstr>
      <vt:lpstr>Questions about how the research was done</vt:lpstr>
      <vt:lpstr>Questions about how the research is reported</vt:lpstr>
      <vt:lpstr>BBC Headline</vt:lpstr>
      <vt:lpstr>BBC Headline Question 1</vt:lpstr>
      <vt:lpstr>BBC Headline Question 2</vt:lpstr>
      <vt:lpstr>Apply the same method to these headlines</vt:lpstr>
      <vt:lpstr>Review</vt:lpstr>
      <vt:lpstr>Extension/homework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Behind the headlines - presentation</dc:title>
  <dc:creator>Lee Jowett</dc:creator>
  <cp:lastModifiedBy>Amy Peace</cp:lastModifiedBy>
  <cp:revision>40</cp:revision>
  <dcterms:created xsi:type="dcterms:W3CDTF">2019-04-16T15:48:19Z</dcterms:created>
  <dcterms:modified xsi:type="dcterms:W3CDTF">2019-12-11T13:51:12Z</dcterms:modified>
</cp:coreProperties>
</file>