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9" r:id="rId9"/>
    <p:sldId id="267" r:id="rId10"/>
    <p:sldId id="275" r:id="rId11"/>
    <p:sldId id="270" r:id="rId12"/>
    <p:sldId id="272" r:id="rId13"/>
    <p:sldId id="273" r:id="rId14"/>
    <p:sldId id="274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2" autoAdjust="0"/>
  </p:normalViewPr>
  <p:slideViewPr>
    <p:cSldViewPr snapToGrid="0">
      <p:cViewPr varScale="1">
        <p:scale>
          <a:sx n="63" d="100"/>
          <a:sy n="63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DATA6\DATA6\team\psd\en\DATA\Education\Lee\Projects\Air%20quality\Lee%20-%20latest%20lessons\How%20do%20we%20monitor%20air%20quality\Air%20quality%20data%20-%20PM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DATA6\DATA6\team\psd\en\DATA\Education\Lee\Projects\Air%20quality\Lee%20-%20latest%20lessons\How%20do%20we%20monitor%20air%20quality\Air%20quality%20data%20-%20PM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DATA6\DATA6\team\psd\en\DATA\Education\Lee\Projects\Air%20quality\Lee%20-%20latest%20lessons\How%20do%20we%20monitor%20air%20quality\Air%20quality%20data%20-%20PM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DATA6\DATA6\team\psd\en\DATA\Education\Lee\Projects\Air%20quality\Lee%20-%20latest%20lessons\How%20do%20we%20monitor%20air%20quality\Air%20quality%20data%20-%20PM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DATA6\DATA6\team\psd\en\DATA\Education\Lee\Projects\Air%20quality\Lee%20-%20latest%20lessons\How%20do%20we%20monitor%20air%20quality\Air%20quality%20data%20-%20PM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'NO2 - annual'!$A$2</c:f>
              <c:strCache>
                <c:ptCount val="1"/>
                <c:pt idx="0">
                  <c:v>AUN - Council Offices, Welford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annual'!$B$2:$Z$2</c:f>
              <c:numCache>
                <c:formatCode>General</c:formatCode>
                <c:ptCount val="25"/>
                <c:pt idx="0">
                  <c:v>44</c:v>
                </c:pt>
                <c:pt idx="1">
                  <c:v>44</c:v>
                </c:pt>
                <c:pt idx="2">
                  <c:v>42</c:v>
                </c:pt>
                <c:pt idx="3">
                  <c:v>40</c:v>
                </c:pt>
                <c:pt idx="4">
                  <c:v>40</c:v>
                </c:pt>
                <c:pt idx="5">
                  <c:v>41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38</c:v>
                </c:pt>
                <c:pt idx="10">
                  <c:v>37</c:v>
                </c:pt>
                <c:pt idx="11">
                  <c:v>31</c:v>
                </c:pt>
                <c:pt idx="12">
                  <c:v>30</c:v>
                </c:pt>
                <c:pt idx="13">
                  <c:v>32</c:v>
                </c:pt>
                <c:pt idx="14">
                  <c:v>28</c:v>
                </c:pt>
                <c:pt idx="15">
                  <c:v>33</c:v>
                </c:pt>
                <c:pt idx="16">
                  <c:v>42</c:v>
                </c:pt>
                <c:pt idx="17">
                  <c:v>30</c:v>
                </c:pt>
                <c:pt idx="18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86-48C2-8916-E3526EBA28A7}"/>
            </c:ext>
          </c:extLst>
        </c:ser>
        <c:ser>
          <c:idx val="1"/>
          <c:order val="1"/>
          <c:tx>
            <c:strRef>
              <c:f>'NO2 - annual'!$A$3</c:f>
              <c:strCache>
                <c:ptCount val="1"/>
                <c:pt idx="0">
                  <c:v>AUN - University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annual'!$B$3:$Z$3</c:f>
              <c:numCache>
                <c:formatCode>General</c:formatCode>
                <c:ptCount val="25"/>
                <c:pt idx="20">
                  <c:v>27</c:v>
                </c:pt>
                <c:pt idx="21">
                  <c:v>27</c:v>
                </c:pt>
                <c:pt idx="22">
                  <c:v>28</c:v>
                </c:pt>
                <c:pt idx="23">
                  <c:v>26</c:v>
                </c:pt>
                <c:pt idx="2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86-48C2-8916-E3526EBA28A7}"/>
            </c:ext>
          </c:extLst>
        </c:ser>
        <c:ser>
          <c:idx val="2"/>
          <c:order val="2"/>
          <c:tx>
            <c:strRef>
              <c:f>'NO2 - annual'!$A$4</c:f>
              <c:strCache>
                <c:ptCount val="1"/>
                <c:pt idx="0">
                  <c:v>AUN - Road A594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annual'!$B$4:$Z$4</c:f>
              <c:numCache>
                <c:formatCode>General</c:formatCode>
                <c:ptCount val="25"/>
                <c:pt idx="21">
                  <c:v>39</c:v>
                </c:pt>
                <c:pt idx="22">
                  <c:v>41</c:v>
                </c:pt>
                <c:pt idx="23">
                  <c:v>41</c:v>
                </c:pt>
                <c:pt idx="24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86-48C2-8916-E3526EBA28A7}"/>
            </c:ext>
          </c:extLst>
        </c:ser>
        <c:ser>
          <c:idx val="3"/>
          <c:order val="3"/>
          <c:tx>
            <c:strRef>
              <c:f>'NO2 - annual'!$A$5</c:f>
              <c:strCache>
                <c:ptCount val="1"/>
                <c:pt idx="0">
                  <c:v>Abbey Lane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annual'!$B$5:$Z$5</c:f>
              <c:numCache>
                <c:formatCode>General</c:formatCode>
                <c:ptCount val="25"/>
                <c:pt idx="4">
                  <c:v>55</c:v>
                </c:pt>
                <c:pt idx="5">
                  <c:v>48</c:v>
                </c:pt>
                <c:pt idx="6">
                  <c:v>44</c:v>
                </c:pt>
                <c:pt idx="7">
                  <c:v>50</c:v>
                </c:pt>
                <c:pt idx="8">
                  <c:v>52</c:v>
                </c:pt>
                <c:pt idx="9">
                  <c:v>55</c:v>
                </c:pt>
                <c:pt idx="10">
                  <c:v>47</c:v>
                </c:pt>
                <c:pt idx="11">
                  <c:v>46</c:v>
                </c:pt>
                <c:pt idx="12">
                  <c:v>44</c:v>
                </c:pt>
                <c:pt idx="13">
                  <c:v>45</c:v>
                </c:pt>
                <c:pt idx="14">
                  <c:v>44</c:v>
                </c:pt>
                <c:pt idx="15">
                  <c:v>54</c:v>
                </c:pt>
                <c:pt idx="16">
                  <c:v>63</c:v>
                </c:pt>
                <c:pt idx="17">
                  <c:v>45</c:v>
                </c:pt>
                <c:pt idx="18">
                  <c:v>41</c:v>
                </c:pt>
                <c:pt idx="19">
                  <c:v>37</c:v>
                </c:pt>
                <c:pt idx="20">
                  <c:v>35</c:v>
                </c:pt>
                <c:pt idx="21">
                  <c:v>36</c:v>
                </c:pt>
                <c:pt idx="22">
                  <c:v>35</c:v>
                </c:pt>
                <c:pt idx="23">
                  <c:v>33</c:v>
                </c:pt>
                <c:pt idx="24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86-48C2-8916-E3526EBA28A7}"/>
            </c:ext>
          </c:extLst>
        </c:ser>
        <c:ser>
          <c:idx val="4"/>
          <c:order val="4"/>
          <c:tx>
            <c:strRef>
              <c:f>'NO2 - annual'!$A$6</c:f>
              <c:strCache>
                <c:ptCount val="1"/>
                <c:pt idx="0">
                  <c:v>Glenhills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annual'!$B$6:$Z$6</c:f>
              <c:numCache>
                <c:formatCode>General</c:formatCode>
                <c:ptCount val="25"/>
                <c:pt idx="5">
                  <c:v>69</c:v>
                </c:pt>
                <c:pt idx="6">
                  <c:v>63</c:v>
                </c:pt>
                <c:pt idx="7">
                  <c:v>63</c:v>
                </c:pt>
                <c:pt idx="8">
                  <c:v>61</c:v>
                </c:pt>
                <c:pt idx="9">
                  <c:v>47</c:v>
                </c:pt>
                <c:pt idx="10">
                  <c:v>67</c:v>
                </c:pt>
                <c:pt idx="11">
                  <c:v>57</c:v>
                </c:pt>
                <c:pt idx="12">
                  <c:v>68</c:v>
                </c:pt>
                <c:pt idx="13">
                  <c:v>66</c:v>
                </c:pt>
                <c:pt idx="14">
                  <c:v>75</c:v>
                </c:pt>
                <c:pt idx="15">
                  <c:v>80</c:v>
                </c:pt>
                <c:pt idx="16">
                  <c:v>60</c:v>
                </c:pt>
                <c:pt idx="17">
                  <c:v>62</c:v>
                </c:pt>
                <c:pt idx="18">
                  <c:v>57</c:v>
                </c:pt>
                <c:pt idx="19">
                  <c:v>60</c:v>
                </c:pt>
                <c:pt idx="20">
                  <c:v>60</c:v>
                </c:pt>
                <c:pt idx="21">
                  <c:v>58</c:v>
                </c:pt>
                <c:pt idx="22">
                  <c:v>53</c:v>
                </c:pt>
                <c:pt idx="23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86-48C2-8916-E3526EBA28A7}"/>
            </c:ext>
          </c:extLst>
        </c:ser>
        <c:ser>
          <c:idx val="5"/>
          <c:order val="5"/>
          <c:tx>
            <c:strRef>
              <c:f>'NO2 - annual'!$A$7</c:f>
              <c:strCache>
                <c:ptCount val="1"/>
                <c:pt idx="0">
                  <c:v>Imperial Avenue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annual'!$B$7:$Z$7</c:f>
              <c:numCache>
                <c:formatCode>General</c:formatCode>
                <c:ptCount val="25"/>
                <c:pt idx="4">
                  <c:v>54</c:v>
                </c:pt>
                <c:pt idx="5">
                  <c:v>75</c:v>
                </c:pt>
                <c:pt idx="6">
                  <c:v>40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33</c:v>
                </c:pt>
                <c:pt idx="11">
                  <c:v>36</c:v>
                </c:pt>
                <c:pt idx="12">
                  <c:v>35</c:v>
                </c:pt>
                <c:pt idx="13">
                  <c:v>36</c:v>
                </c:pt>
                <c:pt idx="14">
                  <c:v>34</c:v>
                </c:pt>
                <c:pt idx="15">
                  <c:v>34</c:v>
                </c:pt>
                <c:pt idx="16">
                  <c:v>37</c:v>
                </c:pt>
                <c:pt idx="17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E86-48C2-8916-E3526EBA28A7}"/>
            </c:ext>
          </c:extLst>
        </c:ser>
        <c:ser>
          <c:idx val="6"/>
          <c:order val="6"/>
          <c:tx>
            <c:strRef>
              <c:f>'NO2 - annual'!$A$8</c:f>
              <c:strCache>
                <c:ptCount val="1"/>
                <c:pt idx="0">
                  <c:v>Melton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annual'!$B$8:$Z$8</c:f>
              <c:numCache>
                <c:formatCode>General</c:formatCode>
                <c:ptCount val="25"/>
                <c:pt idx="4">
                  <c:v>63</c:v>
                </c:pt>
                <c:pt idx="5">
                  <c:v>63</c:v>
                </c:pt>
                <c:pt idx="6">
                  <c:v>57</c:v>
                </c:pt>
                <c:pt idx="7">
                  <c:v>51</c:v>
                </c:pt>
                <c:pt idx="8">
                  <c:v>69</c:v>
                </c:pt>
                <c:pt idx="9">
                  <c:v>50</c:v>
                </c:pt>
                <c:pt idx="10">
                  <c:v>52</c:v>
                </c:pt>
                <c:pt idx="11">
                  <c:v>50</c:v>
                </c:pt>
                <c:pt idx="12">
                  <c:v>53</c:v>
                </c:pt>
                <c:pt idx="13">
                  <c:v>53</c:v>
                </c:pt>
                <c:pt idx="14">
                  <c:v>56</c:v>
                </c:pt>
                <c:pt idx="15">
                  <c:v>58</c:v>
                </c:pt>
                <c:pt idx="16">
                  <c:v>46</c:v>
                </c:pt>
                <c:pt idx="17">
                  <c:v>47</c:v>
                </c:pt>
                <c:pt idx="18">
                  <c:v>43</c:v>
                </c:pt>
                <c:pt idx="19">
                  <c:v>43</c:v>
                </c:pt>
                <c:pt idx="20">
                  <c:v>44</c:v>
                </c:pt>
                <c:pt idx="21">
                  <c:v>44</c:v>
                </c:pt>
                <c:pt idx="22">
                  <c:v>39.659999999999997</c:v>
                </c:pt>
                <c:pt idx="23">
                  <c:v>38.74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E86-48C2-8916-E3526EBA28A7}"/>
            </c:ext>
          </c:extLst>
        </c:ser>
        <c:ser>
          <c:idx val="7"/>
          <c:order val="7"/>
          <c:tx>
            <c:strRef>
              <c:f>'NO2 - annual'!$A$9</c:f>
              <c:strCache>
                <c:ptCount val="1"/>
                <c:pt idx="0">
                  <c:v>St Matthews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annual'!$B$9:$Z$9</c:f>
              <c:numCache>
                <c:formatCode>General</c:formatCode>
                <c:ptCount val="25"/>
                <c:pt idx="7">
                  <c:v>61</c:v>
                </c:pt>
                <c:pt idx="8">
                  <c:v>63</c:v>
                </c:pt>
                <c:pt idx="9">
                  <c:v>65</c:v>
                </c:pt>
                <c:pt idx="10">
                  <c:v>60</c:v>
                </c:pt>
                <c:pt idx="11">
                  <c:v>52</c:v>
                </c:pt>
                <c:pt idx="12">
                  <c:v>58</c:v>
                </c:pt>
                <c:pt idx="13">
                  <c:v>56</c:v>
                </c:pt>
                <c:pt idx="14">
                  <c:v>51</c:v>
                </c:pt>
                <c:pt idx="15">
                  <c:v>56</c:v>
                </c:pt>
                <c:pt idx="16">
                  <c:v>62</c:v>
                </c:pt>
                <c:pt idx="17">
                  <c:v>55</c:v>
                </c:pt>
                <c:pt idx="18">
                  <c:v>48</c:v>
                </c:pt>
                <c:pt idx="19">
                  <c:v>47</c:v>
                </c:pt>
                <c:pt idx="20">
                  <c:v>45</c:v>
                </c:pt>
                <c:pt idx="21">
                  <c:v>42</c:v>
                </c:pt>
                <c:pt idx="22">
                  <c:v>43</c:v>
                </c:pt>
                <c:pt idx="23">
                  <c:v>43</c:v>
                </c:pt>
                <c:pt idx="24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E86-48C2-8916-E3526EBA28A7}"/>
            </c:ext>
          </c:extLst>
        </c:ser>
        <c:ser>
          <c:idx val="8"/>
          <c:order val="8"/>
          <c:tx>
            <c:strRef>
              <c:f>'NO2 - annual'!$A$10</c:f>
              <c:strCache>
                <c:ptCount val="1"/>
                <c:pt idx="0">
                  <c:v>Uppingham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annual'!$B$10:$Z$10</c:f>
              <c:numCache>
                <c:formatCode>General</c:formatCode>
                <c:ptCount val="25"/>
                <c:pt idx="7">
                  <c:v>38</c:v>
                </c:pt>
                <c:pt idx="8">
                  <c:v>38</c:v>
                </c:pt>
                <c:pt idx="9">
                  <c:v>40</c:v>
                </c:pt>
                <c:pt idx="10">
                  <c:v>40</c:v>
                </c:pt>
                <c:pt idx="11">
                  <c:v>35</c:v>
                </c:pt>
                <c:pt idx="12">
                  <c:v>35</c:v>
                </c:pt>
                <c:pt idx="13">
                  <c:v>37</c:v>
                </c:pt>
                <c:pt idx="14">
                  <c:v>36</c:v>
                </c:pt>
                <c:pt idx="15">
                  <c:v>34</c:v>
                </c:pt>
                <c:pt idx="16">
                  <c:v>40</c:v>
                </c:pt>
                <c:pt idx="1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E86-48C2-8916-E3526EBA28A7}"/>
            </c:ext>
          </c:extLst>
        </c:ser>
        <c:ser>
          <c:idx val="9"/>
          <c:order val="9"/>
          <c:tx>
            <c:strRef>
              <c:f>'NO2 - annual'!$A$11</c:f>
              <c:strCache>
                <c:ptCount val="1"/>
                <c:pt idx="0">
                  <c:v>Vaughan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annual'!$B$11:$Z$11</c:f>
              <c:numCache>
                <c:formatCode>General</c:formatCode>
                <c:ptCount val="25"/>
                <c:pt idx="11">
                  <c:v>49</c:v>
                </c:pt>
                <c:pt idx="12">
                  <c:v>53</c:v>
                </c:pt>
                <c:pt idx="13">
                  <c:v>56</c:v>
                </c:pt>
                <c:pt idx="14">
                  <c:v>57</c:v>
                </c:pt>
                <c:pt idx="15">
                  <c:v>57</c:v>
                </c:pt>
                <c:pt idx="16">
                  <c:v>73</c:v>
                </c:pt>
                <c:pt idx="17">
                  <c:v>56</c:v>
                </c:pt>
                <c:pt idx="18">
                  <c:v>48</c:v>
                </c:pt>
                <c:pt idx="19">
                  <c:v>51</c:v>
                </c:pt>
                <c:pt idx="20">
                  <c:v>54</c:v>
                </c:pt>
                <c:pt idx="21">
                  <c:v>54</c:v>
                </c:pt>
                <c:pt idx="22">
                  <c:v>52</c:v>
                </c:pt>
                <c:pt idx="23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E86-48C2-8916-E3526EBA28A7}"/>
            </c:ext>
          </c:extLst>
        </c:ser>
        <c:ser>
          <c:idx val="10"/>
          <c:order val="10"/>
          <c:tx>
            <c:strRef>
              <c:f>'NO2 - annual'!$A$12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annual'!$B$12:$Z$12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E86-48C2-8916-E3526EBA2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19232"/>
        <c:axId val="98721792"/>
      </c:scatterChart>
      <c:valAx>
        <c:axId val="98719232"/>
        <c:scaling>
          <c:orientation val="minMax"/>
          <c:max val="2018"/>
          <c:min val="1998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721792"/>
        <c:crosses val="autoZero"/>
        <c:crossBetween val="midCat"/>
      </c:valAx>
      <c:valAx>
        <c:axId val="9872179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µg/m3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719232"/>
        <c:crossesAt val="1990"/>
        <c:crossBetween val="midCat"/>
      </c:valAx>
    </c:plotArea>
    <c:legend>
      <c:legendPos val="r"/>
      <c:legendEntry>
        <c:idx val="1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'NO2 - annual'!$A$2</c:f>
              <c:strCache>
                <c:ptCount val="1"/>
                <c:pt idx="0">
                  <c:v>AUN - Council Offices, Welford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annual'!$B$2:$Z$2</c:f>
              <c:numCache>
                <c:formatCode>General</c:formatCode>
                <c:ptCount val="25"/>
                <c:pt idx="0">
                  <c:v>44</c:v>
                </c:pt>
                <c:pt idx="1">
                  <c:v>44</c:v>
                </c:pt>
                <c:pt idx="2">
                  <c:v>42</c:v>
                </c:pt>
                <c:pt idx="3">
                  <c:v>40</c:v>
                </c:pt>
                <c:pt idx="4">
                  <c:v>40</c:v>
                </c:pt>
                <c:pt idx="5">
                  <c:v>41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38</c:v>
                </c:pt>
                <c:pt idx="10">
                  <c:v>37</c:v>
                </c:pt>
                <c:pt idx="11">
                  <c:v>31</c:v>
                </c:pt>
                <c:pt idx="12">
                  <c:v>30</c:v>
                </c:pt>
                <c:pt idx="13">
                  <c:v>32</c:v>
                </c:pt>
                <c:pt idx="14">
                  <c:v>28</c:v>
                </c:pt>
                <c:pt idx="15">
                  <c:v>33</c:v>
                </c:pt>
                <c:pt idx="16">
                  <c:v>42</c:v>
                </c:pt>
                <c:pt idx="17">
                  <c:v>30</c:v>
                </c:pt>
                <c:pt idx="18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13-4438-A30A-2D665AAB3BF3}"/>
            </c:ext>
          </c:extLst>
        </c:ser>
        <c:ser>
          <c:idx val="1"/>
          <c:order val="1"/>
          <c:tx>
            <c:strRef>
              <c:f>'NO2 - annual'!$A$3</c:f>
              <c:strCache>
                <c:ptCount val="1"/>
                <c:pt idx="0">
                  <c:v>AUN - University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annual'!$B$3:$Z$3</c:f>
              <c:numCache>
                <c:formatCode>General</c:formatCode>
                <c:ptCount val="25"/>
                <c:pt idx="20">
                  <c:v>27</c:v>
                </c:pt>
                <c:pt idx="21">
                  <c:v>27</c:v>
                </c:pt>
                <c:pt idx="22">
                  <c:v>28</c:v>
                </c:pt>
                <c:pt idx="23">
                  <c:v>26</c:v>
                </c:pt>
                <c:pt idx="2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13-4438-A30A-2D665AAB3BF3}"/>
            </c:ext>
          </c:extLst>
        </c:ser>
        <c:ser>
          <c:idx val="2"/>
          <c:order val="2"/>
          <c:tx>
            <c:strRef>
              <c:f>'NO2 - annual'!$A$4</c:f>
              <c:strCache>
                <c:ptCount val="1"/>
                <c:pt idx="0">
                  <c:v>AUN - Road A594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annual'!$B$4:$Z$4</c:f>
              <c:numCache>
                <c:formatCode>General</c:formatCode>
                <c:ptCount val="25"/>
                <c:pt idx="21">
                  <c:v>39</c:v>
                </c:pt>
                <c:pt idx="22">
                  <c:v>41</c:v>
                </c:pt>
                <c:pt idx="23">
                  <c:v>41</c:v>
                </c:pt>
                <c:pt idx="24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13-4438-A30A-2D665AAB3BF3}"/>
            </c:ext>
          </c:extLst>
        </c:ser>
        <c:ser>
          <c:idx val="3"/>
          <c:order val="3"/>
          <c:tx>
            <c:strRef>
              <c:f>'NO2 - annual'!$A$5</c:f>
              <c:strCache>
                <c:ptCount val="1"/>
                <c:pt idx="0">
                  <c:v>Abbey Lane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annual'!$B$5:$Z$5</c:f>
              <c:numCache>
                <c:formatCode>General</c:formatCode>
                <c:ptCount val="25"/>
                <c:pt idx="4">
                  <c:v>55</c:v>
                </c:pt>
                <c:pt idx="5">
                  <c:v>48</c:v>
                </c:pt>
                <c:pt idx="6">
                  <c:v>44</c:v>
                </c:pt>
                <c:pt idx="7">
                  <c:v>50</c:v>
                </c:pt>
                <c:pt idx="8">
                  <c:v>52</c:v>
                </c:pt>
                <c:pt idx="9">
                  <c:v>55</c:v>
                </c:pt>
                <c:pt idx="10">
                  <c:v>47</c:v>
                </c:pt>
                <c:pt idx="11">
                  <c:v>46</c:v>
                </c:pt>
                <c:pt idx="12">
                  <c:v>44</c:v>
                </c:pt>
                <c:pt idx="13">
                  <c:v>45</c:v>
                </c:pt>
                <c:pt idx="14">
                  <c:v>44</c:v>
                </c:pt>
                <c:pt idx="15">
                  <c:v>54</c:v>
                </c:pt>
                <c:pt idx="16">
                  <c:v>63</c:v>
                </c:pt>
                <c:pt idx="17">
                  <c:v>45</c:v>
                </c:pt>
                <c:pt idx="18">
                  <c:v>41</c:v>
                </c:pt>
                <c:pt idx="19">
                  <c:v>37</c:v>
                </c:pt>
                <c:pt idx="20">
                  <c:v>35</c:v>
                </c:pt>
                <c:pt idx="21">
                  <c:v>36</c:v>
                </c:pt>
                <c:pt idx="22">
                  <c:v>35</c:v>
                </c:pt>
                <c:pt idx="23">
                  <c:v>33</c:v>
                </c:pt>
                <c:pt idx="24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13-4438-A30A-2D665AAB3BF3}"/>
            </c:ext>
          </c:extLst>
        </c:ser>
        <c:ser>
          <c:idx val="4"/>
          <c:order val="4"/>
          <c:tx>
            <c:strRef>
              <c:f>'NO2 - annual'!$A$6</c:f>
              <c:strCache>
                <c:ptCount val="1"/>
                <c:pt idx="0">
                  <c:v>Glenhills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annual'!$B$6:$Z$6</c:f>
              <c:numCache>
                <c:formatCode>General</c:formatCode>
                <c:ptCount val="25"/>
                <c:pt idx="5">
                  <c:v>69</c:v>
                </c:pt>
                <c:pt idx="6">
                  <c:v>63</c:v>
                </c:pt>
                <c:pt idx="7">
                  <c:v>63</c:v>
                </c:pt>
                <c:pt idx="8">
                  <c:v>61</c:v>
                </c:pt>
                <c:pt idx="9">
                  <c:v>47</c:v>
                </c:pt>
                <c:pt idx="10">
                  <c:v>67</c:v>
                </c:pt>
                <c:pt idx="11">
                  <c:v>57</c:v>
                </c:pt>
                <c:pt idx="12">
                  <c:v>68</c:v>
                </c:pt>
                <c:pt idx="13">
                  <c:v>66</c:v>
                </c:pt>
                <c:pt idx="14">
                  <c:v>75</c:v>
                </c:pt>
                <c:pt idx="15">
                  <c:v>80</c:v>
                </c:pt>
                <c:pt idx="16">
                  <c:v>60</c:v>
                </c:pt>
                <c:pt idx="17">
                  <c:v>62</c:v>
                </c:pt>
                <c:pt idx="18">
                  <c:v>57</c:v>
                </c:pt>
                <c:pt idx="19">
                  <c:v>60</c:v>
                </c:pt>
                <c:pt idx="20">
                  <c:v>60</c:v>
                </c:pt>
                <c:pt idx="21">
                  <c:v>58</c:v>
                </c:pt>
                <c:pt idx="22">
                  <c:v>53</c:v>
                </c:pt>
                <c:pt idx="23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13-4438-A30A-2D665AAB3BF3}"/>
            </c:ext>
          </c:extLst>
        </c:ser>
        <c:ser>
          <c:idx val="5"/>
          <c:order val="5"/>
          <c:tx>
            <c:strRef>
              <c:f>'NO2 - annual'!$A$7</c:f>
              <c:strCache>
                <c:ptCount val="1"/>
                <c:pt idx="0">
                  <c:v>Imperial Avenue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annual'!$B$7:$Z$7</c:f>
              <c:numCache>
                <c:formatCode>General</c:formatCode>
                <c:ptCount val="25"/>
                <c:pt idx="4">
                  <c:v>54</c:v>
                </c:pt>
                <c:pt idx="5">
                  <c:v>75</c:v>
                </c:pt>
                <c:pt idx="6">
                  <c:v>40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33</c:v>
                </c:pt>
                <c:pt idx="11">
                  <c:v>36</c:v>
                </c:pt>
                <c:pt idx="12">
                  <c:v>35</c:v>
                </c:pt>
                <c:pt idx="13">
                  <c:v>36</c:v>
                </c:pt>
                <c:pt idx="14">
                  <c:v>34</c:v>
                </c:pt>
                <c:pt idx="15">
                  <c:v>34</c:v>
                </c:pt>
                <c:pt idx="16">
                  <c:v>37</c:v>
                </c:pt>
                <c:pt idx="17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713-4438-A30A-2D665AAB3BF3}"/>
            </c:ext>
          </c:extLst>
        </c:ser>
        <c:ser>
          <c:idx val="6"/>
          <c:order val="6"/>
          <c:tx>
            <c:strRef>
              <c:f>'NO2 - annual'!$A$8</c:f>
              <c:strCache>
                <c:ptCount val="1"/>
                <c:pt idx="0">
                  <c:v>Melton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annual'!$B$8:$Z$8</c:f>
              <c:numCache>
                <c:formatCode>General</c:formatCode>
                <c:ptCount val="25"/>
                <c:pt idx="4">
                  <c:v>63</c:v>
                </c:pt>
                <c:pt idx="5">
                  <c:v>63</c:v>
                </c:pt>
                <c:pt idx="6">
                  <c:v>57</c:v>
                </c:pt>
                <c:pt idx="7">
                  <c:v>51</c:v>
                </c:pt>
                <c:pt idx="8">
                  <c:v>69</c:v>
                </c:pt>
                <c:pt idx="9">
                  <c:v>50</c:v>
                </c:pt>
                <c:pt idx="10">
                  <c:v>52</c:v>
                </c:pt>
                <c:pt idx="11">
                  <c:v>50</c:v>
                </c:pt>
                <c:pt idx="12">
                  <c:v>53</c:v>
                </c:pt>
                <c:pt idx="13">
                  <c:v>53</c:v>
                </c:pt>
                <c:pt idx="14">
                  <c:v>56</c:v>
                </c:pt>
                <c:pt idx="15">
                  <c:v>58</c:v>
                </c:pt>
                <c:pt idx="16">
                  <c:v>46</c:v>
                </c:pt>
                <c:pt idx="17">
                  <c:v>47</c:v>
                </c:pt>
                <c:pt idx="18">
                  <c:v>43</c:v>
                </c:pt>
                <c:pt idx="19">
                  <c:v>43</c:v>
                </c:pt>
                <c:pt idx="20">
                  <c:v>44</c:v>
                </c:pt>
                <c:pt idx="21">
                  <c:v>44</c:v>
                </c:pt>
                <c:pt idx="22">
                  <c:v>39.659999999999997</c:v>
                </c:pt>
                <c:pt idx="23">
                  <c:v>38.74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713-4438-A30A-2D665AAB3BF3}"/>
            </c:ext>
          </c:extLst>
        </c:ser>
        <c:ser>
          <c:idx val="7"/>
          <c:order val="7"/>
          <c:tx>
            <c:strRef>
              <c:f>'NO2 - annual'!$A$9</c:f>
              <c:strCache>
                <c:ptCount val="1"/>
                <c:pt idx="0">
                  <c:v>St Matthews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annual'!$B$9:$Z$9</c:f>
              <c:numCache>
                <c:formatCode>General</c:formatCode>
                <c:ptCount val="25"/>
                <c:pt idx="7">
                  <c:v>61</c:v>
                </c:pt>
                <c:pt idx="8">
                  <c:v>63</c:v>
                </c:pt>
                <c:pt idx="9">
                  <c:v>65</c:v>
                </c:pt>
                <c:pt idx="10">
                  <c:v>60</c:v>
                </c:pt>
                <c:pt idx="11">
                  <c:v>52</c:v>
                </c:pt>
                <c:pt idx="12">
                  <c:v>58</c:v>
                </c:pt>
                <c:pt idx="13">
                  <c:v>56</c:v>
                </c:pt>
                <c:pt idx="14">
                  <c:v>51</c:v>
                </c:pt>
                <c:pt idx="15">
                  <c:v>56</c:v>
                </c:pt>
                <c:pt idx="16">
                  <c:v>62</c:v>
                </c:pt>
                <c:pt idx="17">
                  <c:v>55</c:v>
                </c:pt>
                <c:pt idx="18">
                  <c:v>48</c:v>
                </c:pt>
                <c:pt idx="19">
                  <c:v>47</c:v>
                </c:pt>
                <c:pt idx="20">
                  <c:v>45</c:v>
                </c:pt>
                <c:pt idx="21">
                  <c:v>42</c:v>
                </c:pt>
                <c:pt idx="22">
                  <c:v>43</c:v>
                </c:pt>
                <c:pt idx="23">
                  <c:v>43</c:v>
                </c:pt>
                <c:pt idx="24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713-4438-A30A-2D665AAB3BF3}"/>
            </c:ext>
          </c:extLst>
        </c:ser>
        <c:ser>
          <c:idx val="8"/>
          <c:order val="8"/>
          <c:tx>
            <c:strRef>
              <c:f>'NO2 - annual'!$A$10</c:f>
              <c:strCache>
                <c:ptCount val="1"/>
                <c:pt idx="0">
                  <c:v>Uppingham Road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annual'!$B$10:$Z$10</c:f>
              <c:numCache>
                <c:formatCode>General</c:formatCode>
                <c:ptCount val="25"/>
                <c:pt idx="7">
                  <c:v>38</c:v>
                </c:pt>
                <c:pt idx="8">
                  <c:v>38</c:v>
                </c:pt>
                <c:pt idx="9">
                  <c:v>40</c:v>
                </c:pt>
                <c:pt idx="10">
                  <c:v>40</c:v>
                </c:pt>
                <c:pt idx="11">
                  <c:v>35</c:v>
                </c:pt>
                <c:pt idx="12">
                  <c:v>35</c:v>
                </c:pt>
                <c:pt idx="13">
                  <c:v>37</c:v>
                </c:pt>
                <c:pt idx="14">
                  <c:v>36</c:v>
                </c:pt>
                <c:pt idx="15">
                  <c:v>34</c:v>
                </c:pt>
                <c:pt idx="16">
                  <c:v>40</c:v>
                </c:pt>
                <c:pt idx="1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713-4438-A30A-2D665AAB3BF3}"/>
            </c:ext>
          </c:extLst>
        </c:ser>
        <c:ser>
          <c:idx val="9"/>
          <c:order val="9"/>
          <c:tx>
            <c:strRef>
              <c:f>'NO2 - annual'!$A$11</c:f>
              <c:strCache>
                <c:ptCount val="1"/>
                <c:pt idx="0">
                  <c:v>Vaughan Way</c:v>
                </c:pt>
              </c:strCache>
            </c:strRef>
          </c:tx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annual'!$B$11:$Z$11</c:f>
              <c:numCache>
                <c:formatCode>General</c:formatCode>
                <c:ptCount val="25"/>
                <c:pt idx="11">
                  <c:v>49</c:v>
                </c:pt>
                <c:pt idx="12">
                  <c:v>53</c:v>
                </c:pt>
                <c:pt idx="13">
                  <c:v>56</c:v>
                </c:pt>
                <c:pt idx="14">
                  <c:v>57</c:v>
                </c:pt>
                <c:pt idx="15">
                  <c:v>57</c:v>
                </c:pt>
                <c:pt idx="16">
                  <c:v>73</c:v>
                </c:pt>
                <c:pt idx="17">
                  <c:v>56</c:v>
                </c:pt>
                <c:pt idx="18">
                  <c:v>48</c:v>
                </c:pt>
                <c:pt idx="19">
                  <c:v>51</c:v>
                </c:pt>
                <c:pt idx="20">
                  <c:v>54</c:v>
                </c:pt>
                <c:pt idx="21">
                  <c:v>54</c:v>
                </c:pt>
                <c:pt idx="22">
                  <c:v>52</c:v>
                </c:pt>
                <c:pt idx="23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713-4438-A30A-2D665AAB3BF3}"/>
            </c:ext>
          </c:extLst>
        </c:ser>
        <c:ser>
          <c:idx val="10"/>
          <c:order val="10"/>
          <c:tx>
            <c:strRef>
              <c:f>'NO2 - annual'!$A$12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'NO2 - annual'!$B$1:$Z$1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xVal>
          <c:yVal>
            <c:numRef>
              <c:f>'NO2 - annual'!$B$12:$Z$12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713-4438-A30A-2D665AAB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80288"/>
        <c:axId val="98782592"/>
      </c:scatterChart>
      <c:valAx>
        <c:axId val="98780288"/>
        <c:scaling>
          <c:orientation val="minMax"/>
          <c:max val="2018"/>
          <c:min val="1998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782592"/>
        <c:crosses val="autoZero"/>
        <c:crossBetween val="midCat"/>
      </c:valAx>
      <c:valAx>
        <c:axId val="9878259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µg/m3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780288"/>
        <c:crossesAt val="1990"/>
        <c:crossBetween val="midCat"/>
      </c:valAx>
    </c:plotArea>
    <c:legend>
      <c:legendPos val="r"/>
      <c:legendEntry>
        <c:idx val="1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'PM10 - annual '!$A$2</c:f>
              <c:strCache>
                <c:ptCount val="1"/>
                <c:pt idx="0">
                  <c:v>Abbey Lane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'!$B$2:$V$2</c:f>
              <c:numCache>
                <c:formatCode>General</c:formatCode>
                <c:ptCount val="21"/>
                <c:pt idx="4">
                  <c:v>29</c:v>
                </c:pt>
                <c:pt idx="5">
                  <c:v>33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27</c:v>
                </c:pt>
                <c:pt idx="10">
                  <c:v>22</c:v>
                </c:pt>
                <c:pt idx="11">
                  <c:v>21</c:v>
                </c:pt>
                <c:pt idx="12">
                  <c:v>22</c:v>
                </c:pt>
                <c:pt idx="13">
                  <c:v>24</c:v>
                </c:pt>
                <c:pt idx="14">
                  <c:v>22</c:v>
                </c:pt>
                <c:pt idx="15">
                  <c:v>23</c:v>
                </c:pt>
                <c:pt idx="16">
                  <c:v>21</c:v>
                </c:pt>
                <c:pt idx="17">
                  <c:v>21</c:v>
                </c:pt>
                <c:pt idx="18">
                  <c:v>13</c:v>
                </c:pt>
                <c:pt idx="19">
                  <c:v>19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EE-4A7B-A82B-EEB942F98B3A}"/>
            </c:ext>
          </c:extLst>
        </c:ser>
        <c:ser>
          <c:idx val="1"/>
          <c:order val="1"/>
          <c:tx>
            <c:strRef>
              <c:f>'PM10 - annual '!$A$3</c:f>
              <c:strCache>
                <c:ptCount val="1"/>
                <c:pt idx="0">
                  <c:v>Glenhills Way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'!$B$3:$V$3</c:f>
              <c:numCache>
                <c:formatCode>General</c:formatCode>
                <c:ptCount val="21"/>
                <c:pt idx="6">
                  <c:v>36</c:v>
                </c:pt>
                <c:pt idx="7">
                  <c:v>36</c:v>
                </c:pt>
                <c:pt idx="8">
                  <c:v>38</c:v>
                </c:pt>
                <c:pt idx="9">
                  <c:v>35</c:v>
                </c:pt>
                <c:pt idx="10">
                  <c:v>29</c:v>
                </c:pt>
                <c:pt idx="11">
                  <c:v>28</c:v>
                </c:pt>
                <c:pt idx="12">
                  <c:v>28</c:v>
                </c:pt>
                <c:pt idx="13">
                  <c:v>32</c:v>
                </c:pt>
                <c:pt idx="14">
                  <c:v>29</c:v>
                </c:pt>
                <c:pt idx="15">
                  <c:v>31</c:v>
                </c:pt>
                <c:pt idx="16">
                  <c:v>27</c:v>
                </c:pt>
                <c:pt idx="17">
                  <c:v>28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EE-4A7B-A82B-EEB942F98B3A}"/>
            </c:ext>
          </c:extLst>
        </c:ser>
        <c:ser>
          <c:idx val="2"/>
          <c:order val="2"/>
          <c:tx>
            <c:strRef>
              <c:f>'PM10 - annual '!$A$4</c:f>
              <c:strCache>
                <c:ptCount val="1"/>
                <c:pt idx="0">
                  <c:v>Imperial Avenue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'!$B$4:$V$4</c:f>
              <c:numCache>
                <c:formatCode>General</c:formatCode>
                <c:ptCount val="21"/>
                <c:pt idx="0">
                  <c:v>26</c:v>
                </c:pt>
                <c:pt idx="1">
                  <c:v>55</c:v>
                </c:pt>
                <c:pt idx="2">
                  <c:v>20</c:v>
                </c:pt>
                <c:pt idx="3">
                  <c:v>23</c:v>
                </c:pt>
                <c:pt idx="4">
                  <c:v>26</c:v>
                </c:pt>
                <c:pt idx="5">
                  <c:v>33</c:v>
                </c:pt>
                <c:pt idx="6">
                  <c:v>30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20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EE-4A7B-A82B-EEB942F98B3A}"/>
            </c:ext>
          </c:extLst>
        </c:ser>
        <c:ser>
          <c:idx val="3"/>
          <c:order val="3"/>
          <c:tx>
            <c:strRef>
              <c:f>'PM10 - annual '!$A$5</c:f>
              <c:strCache>
                <c:ptCount val="1"/>
                <c:pt idx="0">
                  <c:v>Melton Road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'!$B$5:$V$5</c:f>
              <c:numCache>
                <c:formatCode>General</c:formatCode>
                <c:ptCount val="21"/>
                <c:pt idx="6">
                  <c:v>29</c:v>
                </c:pt>
                <c:pt idx="7">
                  <c:v>31</c:v>
                </c:pt>
                <c:pt idx="8">
                  <c:v>31</c:v>
                </c:pt>
                <c:pt idx="9">
                  <c:v>32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26</c:v>
                </c:pt>
                <c:pt idx="15">
                  <c:v>22</c:v>
                </c:pt>
                <c:pt idx="16">
                  <c:v>23</c:v>
                </c:pt>
                <c:pt idx="17">
                  <c:v>22</c:v>
                </c:pt>
                <c:pt idx="18">
                  <c:v>17</c:v>
                </c:pt>
                <c:pt idx="19">
                  <c:v>20</c:v>
                </c:pt>
                <c:pt idx="2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EE-4A7B-A82B-EEB942F98B3A}"/>
            </c:ext>
          </c:extLst>
        </c:ser>
        <c:ser>
          <c:idx val="4"/>
          <c:order val="4"/>
          <c:tx>
            <c:strRef>
              <c:f>'PM10 - annual '!$A$6</c:f>
              <c:strCache>
                <c:ptCount val="1"/>
                <c:pt idx="0">
                  <c:v>Vaughan Way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'!$B$6:$V$6</c:f>
              <c:numCache>
                <c:formatCode>General</c:formatCode>
                <c:ptCount val="21"/>
                <c:pt idx="7">
                  <c:v>22</c:v>
                </c:pt>
                <c:pt idx="8">
                  <c:v>37</c:v>
                </c:pt>
                <c:pt idx="9">
                  <c:v>35</c:v>
                </c:pt>
                <c:pt idx="10">
                  <c:v>28</c:v>
                </c:pt>
                <c:pt idx="11">
                  <c:v>24</c:v>
                </c:pt>
                <c:pt idx="12">
                  <c:v>26</c:v>
                </c:pt>
                <c:pt idx="13">
                  <c:v>31</c:v>
                </c:pt>
                <c:pt idx="14">
                  <c:v>25</c:v>
                </c:pt>
                <c:pt idx="15">
                  <c:v>25</c:v>
                </c:pt>
                <c:pt idx="16">
                  <c:v>23</c:v>
                </c:pt>
                <c:pt idx="17">
                  <c:v>22</c:v>
                </c:pt>
                <c:pt idx="18">
                  <c:v>20</c:v>
                </c:pt>
                <c:pt idx="19">
                  <c:v>20</c:v>
                </c:pt>
                <c:pt idx="2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DEE-4A7B-A82B-EEB942F98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49536"/>
        <c:axId val="98851072"/>
      </c:scatterChart>
      <c:valAx>
        <c:axId val="98849536"/>
        <c:scaling>
          <c:orientation val="minMax"/>
          <c:max val="2018"/>
          <c:min val="1998"/>
        </c:scaling>
        <c:delete val="0"/>
        <c:axPos val="b"/>
        <c:numFmt formatCode="General" sourceLinked="1"/>
        <c:majorTickMark val="out"/>
        <c:minorTickMark val="none"/>
        <c:tickLblPos val="nextTo"/>
        <c:crossAx val="98851072"/>
        <c:crosses val="autoZero"/>
        <c:crossBetween val="midCat"/>
      </c:valAx>
      <c:valAx>
        <c:axId val="9885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8495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'PM10 - annual '!$A$2</c:f>
              <c:strCache>
                <c:ptCount val="1"/>
                <c:pt idx="0">
                  <c:v>Abbey Lane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'!$B$2:$V$2</c:f>
              <c:numCache>
                <c:formatCode>General</c:formatCode>
                <c:ptCount val="21"/>
                <c:pt idx="4">
                  <c:v>29</c:v>
                </c:pt>
                <c:pt idx="5">
                  <c:v>33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27</c:v>
                </c:pt>
                <c:pt idx="10">
                  <c:v>22</c:v>
                </c:pt>
                <c:pt idx="11">
                  <c:v>21</c:v>
                </c:pt>
                <c:pt idx="12">
                  <c:v>22</c:v>
                </c:pt>
                <c:pt idx="13">
                  <c:v>24</c:v>
                </c:pt>
                <c:pt idx="14">
                  <c:v>22</c:v>
                </c:pt>
                <c:pt idx="15">
                  <c:v>23</c:v>
                </c:pt>
                <c:pt idx="16">
                  <c:v>21</c:v>
                </c:pt>
                <c:pt idx="17">
                  <c:v>21</c:v>
                </c:pt>
                <c:pt idx="18">
                  <c:v>13</c:v>
                </c:pt>
                <c:pt idx="19">
                  <c:v>19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17-4D15-88E8-3457F71FAC51}"/>
            </c:ext>
          </c:extLst>
        </c:ser>
        <c:ser>
          <c:idx val="1"/>
          <c:order val="1"/>
          <c:tx>
            <c:strRef>
              <c:f>'PM10 - annual '!$A$3</c:f>
              <c:strCache>
                <c:ptCount val="1"/>
                <c:pt idx="0">
                  <c:v>Glenhills Way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'!$B$3:$V$3</c:f>
              <c:numCache>
                <c:formatCode>General</c:formatCode>
                <c:ptCount val="21"/>
                <c:pt idx="6">
                  <c:v>36</c:v>
                </c:pt>
                <c:pt idx="7">
                  <c:v>36</c:v>
                </c:pt>
                <c:pt idx="8">
                  <c:v>38</c:v>
                </c:pt>
                <c:pt idx="9">
                  <c:v>35</c:v>
                </c:pt>
                <c:pt idx="10">
                  <c:v>29</c:v>
                </c:pt>
                <c:pt idx="11">
                  <c:v>28</c:v>
                </c:pt>
                <c:pt idx="12">
                  <c:v>28</c:v>
                </c:pt>
                <c:pt idx="13">
                  <c:v>32</c:v>
                </c:pt>
                <c:pt idx="14">
                  <c:v>29</c:v>
                </c:pt>
                <c:pt idx="15">
                  <c:v>31</c:v>
                </c:pt>
                <c:pt idx="16">
                  <c:v>27</c:v>
                </c:pt>
                <c:pt idx="17">
                  <c:v>28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17-4D15-88E8-3457F71FAC51}"/>
            </c:ext>
          </c:extLst>
        </c:ser>
        <c:ser>
          <c:idx val="2"/>
          <c:order val="2"/>
          <c:tx>
            <c:strRef>
              <c:f>'PM10 - annual '!$A$4</c:f>
              <c:strCache>
                <c:ptCount val="1"/>
                <c:pt idx="0">
                  <c:v>Imperial Avenue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'!$B$4:$V$4</c:f>
              <c:numCache>
                <c:formatCode>General</c:formatCode>
                <c:ptCount val="21"/>
                <c:pt idx="0">
                  <c:v>26</c:v>
                </c:pt>
                <c:pt idx="1">
                  <c:v>55</c:v>
                </c:pt>
                <c:pt idx="2">
                  <c:v>20</c:v>
                </c:pt>
                <c:pt idx="3">
                  <c:v>23</c:v>
                </c:pt>
                <c:pt idx="4">
                  <c:v>26</c:v>
                </c:pt>
                <c:pt idx="5">
                  <c:v>33</c:v>
                </c:pt>
                <c:pt idx="6">
                  <c:v>30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20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17-4D15-88E8-3457F71FAC51}"/>
            </c:ext>
          </c:extLst>
        </c:ser>
        <c:ser>
          <c:idx val="3"/>
          <c:order val="3"/>
          <c:tx>
            <c:strRef>
              <c:f>'PM10 - annual '!$A$5</c:f>
              <c:strCache>
                <c:ptCount val="1"/>
                <c:pt idx="0">
                  <c:v>Melton Road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'!$B$5:$V$5</c:f>
              <c:numCache>
                <c:formatCode>General</c:formatCode>
                <c:ptCount val="21"/>
                <c:pt idx="6">
                  <c:v>29</c:v>
                </c:pt>
                <c:pt idx="7">
                  <c:v>31</c:v>
                </c:pt>
                <c:pt idx="8">
                  <c:v>31</c:v>
                </c:pt>
                <c:pt idx="9">
                  <c:v>32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26</c:v>
                </c:pt>
                <c:pt idx="15">
                  <c:v>22</c:v>
                </c:pt>
                <c:pt idx="16">
                  <c:v>23</c:v>
                </c:pt>
                <c:pt idx="17">
                  <c:v>22</c:v>
                </c:pt>
                <c:pt idx="18">
                  <c:v>17</c:v>
                </c:pt>
                <c:pt idx="19">
                  <c:v>20</c:v>
                </c:pt>
                <c:pt idx="2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17-4D15-88E8-3457F71FAC51}"/>
            </c:ext>
          </c:extLst>
        </c:ser>
        <c:ser>
          <c:idx val="4"/>
          <c:order val="4"/>
          <c:tx>
            <c:strRef>
              <c:f>'PM10 - annual '!$A$6</c:f>
              <c:strCache>
                <c:ptCount val="1"/>
                <c:pt idx="0">
                  <c:v>Vaughan Way</c:v>
                </c:pt>
              </c:strCache>
            </c:strRef>
          </c:tx>
          <c:xVal>
            <c:numRef>
              <c:f>'PM10 - annual 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annual '!$B$6:$V$6</c:f>
              <c:numCache>
                <c:formatCode>General</c:formatCode>
                <c:ptCount val="21"/>
                <c:pt idx="7">
                  <c:v>22</c:v>
                </c:pt>
                <c:pt idx="8">
                  <c:v>37</c:v>
                </c:pt>
                <c:pt idx="9">
                  <c:v>35</c:v>
                </c:pt>
                <c:pt idx="10">
                  <c:v>28</c:v>
                </c:pt>
                <c:pt idx="11">
                  <c:v>24</c:v>
                </c:pt>
                <c:pt idx="12">
                  <c:v>26</c:v>
                </c:pt>
                <c:pt idx="13">
                  <c:v>31</c:v>
                </c:pt>
                <c:pt idx="14">
                  <c:v>25</c:v>
                </c:pt>
                <c:pt idx="15">
                  <c:v>25</c:v>
                </c:pt>
                <c:pt idx="16">
                  <c:v>23</c:v>
                </c:pt>
                <c:pt idx="17">
                  <c:v>22</c:v>
                </c:pt>
                <c:pt idx="18">
                  <c:v>20</c:v>
                </c:pt>
                <c:pt idx="19">
                  <c:v>20</c:v>
                </c:pt>
                <c:pt idx="2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17-4D15-88E8-3457F71FA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87936"/>
        <c:axId val="98889728"/>
      </c:scatterChart>
      <c:valAx>
        <c:axId val="98887936"/>
        <c:scaling>
          <c:orientation val="minMax"/>
          <c:max val="2018"/>
          <c:min val="1998"/>
        </c:scaling>
        <c:delete val="0"/>
        <c:axPos val="b"/>
        <c:numFmt formatCode="General" sourceLinked="1"/>
        <c:majorTickMark val="out"/>
        <c:minorTickMark val="none"/>
        <c:tickLblPos val="nextTo"/>
        <c:crossAx val="98889728"/>
        <c:crosses val="autoZero"/>
        <c:crossBetween val="midCat"/>
      </c:valAx>
      <c:valAx>
        <c:axId val="9888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8879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 w="3175"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'PM10 - 24 hour mean'!$A$2</c:f>
              <c:strCache>
                <c:ptCount val="1"/>
                <c:pt idx="0">
                  <c:v>Abbey Lane</c:v>
                </c:pt>
              </c:strCache>
            </c:strRef>
          </c:tx>
          <c:xVal>
            <c:numRef>
              <c:f>'PM10 - 24 hour mean'!$B$1:$V$1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'PM10 - 24 hour mean'!$B$2:$V$2</c:f>
              <c:numCache>
                <c:formatCode>General</c:formatCode>
                <c:ptCount val="21"/>
                <c:pt idx="4">
                  <c:v>72</c:v>
                </c:pt>
                <c:pt idx="5">
                  <c:v>78</c:v>
                </c:pt>
                <c:pt idx="6">
                  <c:v>66</c:v>
                </c:pt>
                <c:pt idx="7">
                  <c:v>81</c:v>
                </c:pt>
                <c:pt idx="8">
                  <c:v>95</c:v>
                </c:pt>
                <c:pt idx="9">
                  <c:v>148</c:v>
                </c:pt>
                <c:pt idx="10">
                  <c:v>85</c:v>
                </c:pt>
                <c:pt idx="11">
                  <c:v>63</c:v>
                </c:pt>
                <c:pt idx="12">
                  <c:v>85</c:v>
                </c:pt>
                <c:pt idx="13">
                  <c:v>70</c:v>
                </c:pt>
                <c:pt idx="14">
                  <c:v>72</c:v>
                </c:pt>
                <c:pt idx="15">
                  <c:v>68</c:v>
                </c:pt>
                <c:pt idx="16">
                  <c:v>69</c:v>
                </c:pt>
                <c:pt idx="17">
                  <c:v>64</c:v>
                </c:pt>
                <c:pt idx="18">
                  <c:v>39</c:v>
                </c:pt>
                <c:pt idx="19">
                  <c:v>76</c:v>
                </c:pt>
                <c:pt idx="20">
                  <c:v>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E2-42CA-998F-F1C7FE0B3EFE}"/>
            </c:ext>
          </c:extLst>
        </c:ser>
        <c:ser>
          <c:idx val="1"/>
          <c:order val="1"/>
          <c:tx>
            <c:strRef>
              <c:f>'PM10 - 24 hour mean'!$A$3</c:f>
              <c:strCache>
                <c:ptCount val="1"/>
                <c:pt idx="0">
                  <c:v>Glenhills Way</c:v>
                </c:pt>
              </c:strCache>
            </c:strRef>
          </c:tx>
          <c:xVal>
            <c:numRef>
              <c:f>'PM10 - 24 hour mean'!$B$1:$V$1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'PM10 - 24 hour mean'!$B$3:$V$3</c:f>
              <c:numCache>
                <c:formatCode>General</c:formatCode>
                <c:ptCount val="21"/>
                <c:pt idx="6">
                  <c:v>75</c:v>
                </c:pt>
                <c:pt idx="7">
                  <c:v>96</c:v>
                </c:pt>
                <c:pt idx="8">
                  <c:v>103</c:v>
                </c:pt>
                <c:pt idx="9">
                  <c:v>179</c:v>
                </c:pt>
                <c:pt idx="10">
                  <c:v>92</c:v>
                </c:pt>
                <c:pt idx="11">
                  <c:v>71</c:v>
                </c:pt>
                <c:pt idx="12">
                  <c:v>79</c:v>
                </c:pt>
                <c:pt idx="13">
                  <c:v>81</c:v>
                </c:pt>
                <c:pt idx="14">
                  <c:v>79</c:v>
                </c:pt>
                <c:pt idx="15">
                  <c:v>91</c:v>
                </c:pt>
                <c:pt idx="16">
                  <c:v>76</c:v>
                </c:pt>
                <c:pt idx="17">
                  <c:v>71</c:v>
                </c:pt>
                <c:pt idx="18">
                  <c:v>66</c:v>
                </c:pt>
                <c:pt idx="19">
                  <c:v>58</c:v>
                </c:pt>
                <c:pt idx="20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E2-42CA-998F-F1C7FE0B3EFE}"/>
            </c:ext>
          </c:extLst>
        </c:ser>
        <c:ser>
          <c:idx val="2"/>
          <c:order val="2"/>
          <c:tx>
            <c:strRef>
              <c:f>'PM10 - 24 hour mean'!$A$4</c:f>
              <c:strCache>
                <c:ptCount val="1"/>
                <c:pt idx="0">
                  <c:v>Imperial Avenue</c:v>
                </c:pt>
              </c:strCache>
            </c:strRef>
          </c:tx>
          <c:xVal>
            <c:numRef>
              <c:f>'PM10 - 24 hour mean'!$B$1:$V$1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'PM10 - 24 hour mean'!$B$4:$V$4</c:f>
              <c:numCache>
                <c:formatCode>General</c:formatCode>
                <c:ptCount val="21"/>
                <c:pt idx="0">
                  <c:v>66</c:v>
                </c:pt>
                <c:pt idx="1">
                  <c:v>129</c:v>
                </c:pt>
                <c:pt idx="2">
                  <c:v>67</c:v>
                </c:pt>
                <c:pt idx="3">
                  <c:v>91</c:v>
                </c:pt>
                <c:pt idx="4">
                  <c:v>73</c:v>
                </c:pt>
                <c:pt idx="5">
                  <c:v>84</c:v>
                </c:pt>
                <c:pt idx="6">
                  <c:v>235</c:v>
                </c:pt>
                <c:pt idx="7">
                  <c:v>239</c:v>
                </c:pt>
                <c:pt idx="8">
                  <c:v>126</c:v>
                </c:pt>
                <c:pt idx="9">
                  <c:v>82</c:v>
                </c:pt>
                <c:pt idx="10">
                  <c:v>89</c:v>
                </c:pt>
                <c:pt idx="11">
                  <c:v>56</c:v>
                </c:pt>
                <c:pt idx="12">
                  <c:v>90</c:v>
                </c:pt>
                <c:pt idx="13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E2-42CA-998F-F1C7FE0B3EFE}"/>
            </c:ext>
          </c:extLst>
        </c:ser>
        <c:ser>
          <c:idx val="3"/>
          <c:order val="3"/>
          <c:tx>
            <c:strRef>
              <c:f>'PM10 - 24 hour mean'!$A$5</c:f>
              <c:strCache>
                <c:ptCount val="1"/>
                <c:pt idx="0">
                  <c:v>Melton Road</c:v>
                </c:pt>
              </c:strCache>
            </c:strRef>
          </c:tx>
          <c:xVal>
            <c:numRef>
              <c:f>'PM10 - 24 hour mean'!$B$1:$V$1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'PM10 - 24 hour mean'!$B$5:$V$5</c:f>
              <c:numCache>
                <c:formatCode>General</c:formatCode>
                <c:ptCount val="21"/>
                <c:pt idx="6">
                  <c:v>75</c:v>
                </c:pt>
                <c:pt idx="7">
                  <c:v>89</c:v>
                </c:pt>
                <c:pt idx="8">
                  <c:v>103</c:v>
                </c:pt>
                <c:pt idx="9">
                  <c:v>142</c:v>
                </c:pt>
                <c:pt idx="10">
                  <c:v>98</c:v>
                </c:pt>
                <c:pt idx="11">
                  <c:v>71</c:v>
                </c:pt>
                <c:pt idx="12">
                  <c:v>108</c:v>
                </c:pt>
                <c:pt idx="13">
                  <c:v>72</c:v>
                </c:pt>
                <c:pt idx="14">
                  <c:v>63</c:v>
                </c:pt>
                <c:pt idx="16">
                  <c:v>89</c:v>
                </c:pt>
                <c:pt idx="17">
                  <c:v>37</c:v>
                </c:pt>
                <c:pt idx="18">
                  <c:v>48</c:v>
                </c:pt>
                <c:pt idx="19">
                  <c:v>57</c:v>
                </c:pt>
                <c:pt idx="20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E2-42CA-998F-F1C7FE0B3EFE}"/>
            </c:ext>
          </c:extLst>
        </c:ser>
        <c:ser>
          <c:idx val="4"/>
          <c:order val="4"/>
          <c:tx>
            <c:strRef>
              <c:f>'PM10 - 24 hour mean'!$A$6</c:f>
              <c:strCache>
                <c:ptCount val="1"/>
                <c:pt idx="0">
                  <c:v>Vaughan Way</c:v>
                </c:pt>
              </c:strCache>
            </c:strRef>
          </c:tx>
          <c:xVal>
            <c:numRef>
              <c:f>'PM10 - 24 hour mean'!$B$1:$V$1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xVal>
          <c:yVal>
            <c:numRef>
              <c:f>'PM10 - 24 hour mean'!$B$6:$V$6</c:f>
              <c:numCache>
                <c:formatCode>General</c:formatCode>
                <c:ptCount val="21"/>
                <c:pt idx="7">
                  <c:v>59</c:v>
                </c:pt>
                <c:pt idx="8">
                  <c:v>116</c:v>
                </c:pt>
                <c:pt idx="9">
                  <c:v>138</c:v>
                </c:pt>
                <c:pt idx="10">
                  <c:v>103</c:v>
                </c:pt>
                <c:pt idx="11">
                  <c:v>70</c:v>
                </c:pt>
                <c:pt idx="12">
                  <c:v>90</c:v>
                </c:pt>
                <c:pt idx="13">
                  <c:v>83</c:v>
                </c:pt>
                <c:pt idx="14">
                  <c:v>70</c:v>
                </c:pt>
                <c:pt idx="15">
                  <c:v>73</c:v>
                </c:pt>
                <c:pt idx="16">
                  <c:v>72</c:v>
                </c:pt>
                <c:pt idx="17">
                  <c:v>61</c:v>
                </c:pt>
                <c:pt idx="18">
                  <c:v>56</c:v>
                </c:pt>
                <c:pt idx="19">
                  <c:v>53</c:v>
                </c:pt>
                <c:pt idx="20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8E2-42CA-998F-F1C7FE0B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24096"/>
        <c:axId val="100325632"/>
      </c:scatterChart>
      <c:valAx>
        <c:axId val="100324096"/>
        <c:scaling>
          <c:orientation val="minMax"/>
          <c:max val="2018"/>
          <c:min val="1998"/>
        </c:scaling>
        <c:delete val="0"/>
        <c:axPos val="b"/>
        <c:numFmt formatCode="General" sourceLinked="1"/>
        <c:majorTickMark val="out"/>
        <c:minorTickMark val="none"/>
        <c:tickLblPos val="nextTo"/>
        <c:crossAx val="100325632"/>
        <c:crosses val="autoZero"/>
        <c:crossBetween val="midCat"/>
      </c:valAx>
      <c:valAx>
        <c:axId val="10032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240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4E3E-9966-43A7-9AA1-56734027BC53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6C01-0C7D-402F-AA29-F1A826AE3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2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Leicester City Council Traffic Cordon Survey 2014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Office for National Statistics: www.ons.gov.uk/ons/rel/census/2011-census-analysis/distance-travelled-to-work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5E38-3880-4091-88E7-8F6A30C5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1168-5C9D-4E3C-85C6-A8D991DC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71D6-14D4-458C-8E23-B7E0F118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60A-70E5-45C9-B596-8ADE84D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8D83-6B01-4394-88DA-CAA35BD8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A178-4A18-4E4B-8BE3-983B7650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DCEB-557E-4D82-ACA9-5553D116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FE98-901F-4199-A396-0972F4D6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5660-5CB3-4EFB-9328-1AC7DFA3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5235-7DDE-4B59-AE71-F696EB1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101FE-99CC-480C-856F-E6BEE43C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0E32-8D49-4ADD-9883-2A4A421F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F0B6-1D72-468C-8F8B-DE993D4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31CF-2936-4517-BBD0-5F1F9EF9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F29-C3B6-43EC-AB3F-012D49C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0D75-F279-4E4C-B875-0FD07045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E06-63A9-4655-9BFA-AAD04029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369E-FDD9-4F8F-B654-AA5FBF69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BEE8-B32D-4994-A5A2-2F456F27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11D9-C95B-4393-BD5B-73C279A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3D3F-6D09-4059-8D09-CE506633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F4C12-12D4-47DF-AF7F-9953512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F7D8-A59A-4840-9A75-40E36712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8F5B-5D8A-4CA7-BFEA-651B4EA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791B-5F09-41BB-9B25-7464816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773-7261-4064-9388-F76D00F0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A429-334F-4CBE-956A-307CB25D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8693-E7EB-4BCD-A527-035D80C0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AA46A-C826-4A78-AB4F-C4418498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3454-D7DF-48A3-A922-C26E48AB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F9596-E5AB-4F2D-AFFC-F9005549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4F5D-82C1-4FFF-B4DF-0B5FE64D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81CE-AB0A-4B4E-BB8E-FE02776B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D98-A150-4F1D-8E26-34D3D3C4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E0034-8EBA-486D-AD99-C28543A9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A858-C060-4238-BBD0-BBA94325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D2154-83D6-4F40-80BC-A204CFD6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63BF-DD82-4D26-B298-2C05220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77B1-953C-4FD5-A0A1-D263A9D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DBE8-1869-4AD6-A460-785097C8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D0B0-4E9B-49C0-AE72-901C88A5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0B9F8-2AE3-4B68-8B3A-C0BE1CC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0922-CA1B-490F-A92B-C2E179F3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B08E9-4A16-4BA5-A2E2-538AA4F0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8857-F922-4822-BA00-6462AFB9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321E-DFAE-4195-A4BA-8B79B57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CB16-697E-4F3A-B5D8-22579FF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C823-6469-4D81-A2EB-3942F28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7387-67BF-45ED-9669-3175355B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02E7-51C7-4E48-856B-F068A02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9A49-A3EE-48E9-85D5-DA48FF9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B1F5-FA25-43AD-93AA-C0BB072C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1BF3-20DE-40E3-9003-155D3720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3C9CF-4D3E-4E77-9BA5-28974A51E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5ACCE-9332-437E-BCCF-7DDDD72F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E3617-B8E5-4470-B1F6-D8535904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6A9DC-A555-416B-B7A6-C71C842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E07-7C46-4186-9C7B-B4DB8291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64E7-F177-4D69-804C-45A34611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AD13-2094-4A29-A8E3-F9AB4AB9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A6A8-5679-4B7E-8167-C72204C7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225C-1FBE-4C28-BF57-4C1207C3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D75F-0822-4606-8214-FBDE3BDA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Healthier air for Leicester logo">
            <a:extLst>
              <a:ext uri="{FF2B5EF4-FFF2-40B4-BE49-F238E27FC236}">
                <a16:creationId xmlns:a16="http://schemas.microsoft.com/office/drawing/2014/main" id="{8685176F-F3C6-417F-B590-843DF816C9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756952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56E96-702A-4696-B4EC-6151BE1E7D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5447"/>
            <a:ext cx="12226437" cy="868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199D6-A81E-4D53-AE13-5D52F30ABA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7" y="-26956"/>
            <a:ext cx="12226437" cy="8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B623-AD1A-4B83-B777-F63C18D2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18" y="2305111"/>
            <a:ext cx="10349345" cy="97759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Main title </a:t>
            </a:r>
            <a:br>
              <a:rPr lang="en-GB" b="1" dirty="0"/>
            </a:br>
            <a:r>
              <a:rPr lang="en-GB" b="1" dirty="0"/>
              <a:t>How do we monitor air quality?</a:t>
            </a:r>
          </a:p>
        </p:txBody>
      </p:sp>
    </p:spTree>
    <p:extLst>
      <p:ext uri="{BB962C8B-B14F-4D97-AF65-F5344CB8AC3E}">
        <p14:creationId xmlns:p14="http://schemas.microsoft.com/office/powerpoint/2010/main" val="330810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740"/>
            <a:ext cx="10515600" cy="1325563"/>
          </a:xfrm>
        </p:spPr>
        <p:txBody>
          <a:bodyPr/>
          <a:lstStyle/>
          <a:p>
            <a:r>
              <a:rPr lang="en-GB" dirty="0"/>
              <a:t>Annual NO</a:t>
            </a:r>
            <a:r>
              <a:rPr lang="en-GB" baseline="-25000" dirty="0"/>
              <a:t>2</a:t>
            </a:r>
            <a:r>
              <a:rPr lang="en-GB" dirty="0"/>
              <a:t> levels at different stations </a:t>
            </a:r>
            <a:r>
              <a:rPr lang="en-GB" dirty="0">
                <a:solidFill>
                  <a:schemeClr val="bg1"/>
                </a:solidFill>
              </a:rPr>
              <a:t>-Continued</a:t>
            </a:r>
          </a:p>
        </p:txBody>
      </p:sp>
      <p:graphicFrame>
        <p:nvGraphicFramePr>
          <p:cNvPr id="5" name="Content Placeholder 4" descr="Chart to show Annual NO2 levels at different station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09721"/>
              </p:ext>
            </p:extLst>
          </p:nvPr>
        </p:nvGraphicFramePr>
        <p:xfrm>
          <a:off x="309282" y="1556683"/>
          <a:ext cx="7776883" cy="437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0" y="2411506"/>
            <a:ext cx="33707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are the general trends in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Why do you think there are differences in the readings?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03385"/>
              </p:ext>
            </p:extLst>
          </p:nvPr>
        </p:nvGraphicFramePr>
        <p:xfrm>
          <a:off x="5818841" y="5189443"/>
          <a:ext cx="1218453" cy="344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Annual mean not to exceed 40µg/m</a:t>
                      </a:r>
                      <a:r>
                        <a:rPr lang="en-GB" sz="800" u="none" strike="noStrike" baseline="30000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3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669925"/>
            <a:ext cx="10515600" cy="1325563"/>
          </a:xfrm>
        </p:spPr>
        <p:txBody>
          <a:bodyPr/>
          <a:lstStyle/>
          <a:p>
            <a:r>
              <a:rPr lang="en-GB" dirty="0"/>
              <a:t>Particulate data (PM</a:t>
            </a:r>
            <a:r>
              <a:rPr lang="en-GB" baseline="-25000" dirty="0"/>
              <a:t>10</a:t>
            </a:r>
            <a:r>
              <a:rPr lang="en-GB" dirty="0"/>
              <a:t>) - annual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387"/>
            <a:ext cx="10515600" cy="3989575"/>
          </a:xfrm>
        </p:spPr>
        <p:txBody>
          <a:bodyPr/>
          <a:lstStyle/>
          <a:p>
            <a:r>
              <a:rPr lang="en-GB" dirty="0"/>
              <a:t>Using the particulate (PM</a:t>
            </a:r>
            <a:r>
              <a:rPr lang="en-GB" baseline="-25000" dirty="0"/>
              <a:t>10</a:t>
            </a:r>
            <a:r>
              <a:rPr lang="en-GB" dirty="0"/>
              <a:t> data) </a:t>
            </a:r>
            <a:r>
              <a:rPr lang="en-GB" b="1" u="sng" dirty="0"/>
              <a:t>annual</a:t>
            </a:r>
          </a:p>
          <a:p>
            <a:endParaRPr lang="en-GB" dirty="0"/>
          </a:p>
          <a:p>
            <a:r>
              <a:rPr lang="en-GB" dirty="0"/>
              <a:t>Graph the data (using excel or by hand)</a:t>
            </a:r>
          </a:p>
          <a:p>
            <a:pPr lvl="1"/>
            <a:r>
              <a:rPr lang="en-GB" dirty="0"/>
              <a:t>Look at trends</a:t>
            </a:r>
          </a:p>
          <a:p>
            <a:pPr lvl="1"/>
            <a:r>
              <a:rPr lang="en-GB" dirty="0"/>
              <a:t>Identify an anomalies</a:t>
            </a:r>
          </a:p>
          <a:p>
            <a:pPr lvl="1"/>
            <a:r>
              <a:rPr lang="en-GB" dirty="0"/>
              <a:t>Identify what you would do next?</a:t>
            </a:r>
          </a:p>
        </p:txBody>
      </p:sp>
    </p:spTree>
    <p:extLst>
      <p:ext uri="{BB962C8B-B14F-4D97-AF65-F5344CB8AC3E}">
        <p14:creationId xmlns:p14="http://schemas.microsoft.com/office/powerpoint/2010/main" val="177555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669925"/>
            <a:ext cx="10515600" cy="1325563"/>
          </a:xfrm>
        </p:spPr>
        <p:txBody>
          <a:bodyPr/>
          <a:lstStyle/>
          <a:p>
            <a:r>
              <a:rPr lang="en-GB" dirty="0"/>
              <a:t>Particulate data (PM</a:t>
            </a:r>
            <a:r>
              <a:rPr lang="en-GB" baseline="-25000" dirty="0"/>
              <a:t>10</a:t>
            </a:r>
            <a:r>
              <a:rPr lang="en-GB" dirty="0"/>
              <a:t>) – annual </a:t>
            </a:r>
            <a:r>
              <a:rPr lang="en-GB" dirty="0">
                <a:solidFill>
                  <a:schemeClr val="bg1"/>
                </a:solidFill>
              </a:rPr>
              <a:t>- continued</a:t>
            </a:r>
          </a:p>
        </p:txBody>
      </p:sp>
      <p:graphicFrame>
        <p:nvGraphicFramePr>
          <p:cNvPr id="4" name="Chart 3" descr="Chart to show Particulate data (PM10) - annua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88937"/>
              </p:ext>
            </p:extLst>
          </p:nvPr>
        </p:nvGraphicFramePr>
        <p:xfrm>
          <a:off x="741010" y="1863775"/>
          <a:ext cx="10545555" cy="383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63596"/>
              </p:ext>
            </p:extLst>
          </p:nvPr>
        </p:nvGraphicFramePr>
        <p:xfrm>
          <a:off x="10125261" y="5247717"/>
          <a:ext cx="1277844" cy="344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4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Annual mean not to exceed 40µg/m</a:t>
                      </a:r>
                      <a:r>
                        <a:rPr lang="en-GB" sz="800" u="none" strike="noStrike" baseline="30000" dirty="0">
                          <a:effectLst/>
                        </a:rPr>
                        <a:t>3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38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669925"/>
            <a:ext cx="10515600" cy="1325563"/>
          </a:xfrm>
        </p:spPr>
        <p:txBody>
          <a:bodyPr/>
          <a:lstStyle/>
          <a:p>
            <a:r>
              <a:rPr lang="en-GB" dirty="0"/>
              <a:t>Particulate data (PM</a:t>
            </a:r>
            <a:r>
              <a:rPr lang="en-GB" baseline="-25000" dirty="0"/>
              <a:t>10</a:t>
            </a:r>
            <a:r>
              <a:rPr lang="en-GB" dirty="0"/>
              <a:t>) - annual</a:t>
            </a:r>
            <a:r>
              <a:rPr lang="en-GB" dirty="0">
                <a:solidFill>
                  <a:schemeClr val="bg1"/>
                </a:solidFill>
              </a:rPr>
              <a:t> - continued</a:t>
            </a:r>
            <a:endParaRPr lang="en-GB" dirty="0"/>
          </a:p>
        </p:txBody>
      </p:sp>
      <p:graphicFrame>
        <p:nvGraphicFramePr>
          <p:cNvPr id="4" name="Chart 3" descr="Chart to show Particulate data (PM10) - annua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403462"/>
              </p:ext>
            </p:extLst>
          </p:nvPr>
        </p:nvGraphicFramePr>
        <p:xfrm>
          <a:off x="741010" y="1863775"/>
          <a:ext cx="5955625" cy="383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6941" y="1972199"/>
            <a:ext cx="4455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PM</a:t>
            </a:r>
            <a:r>
              <a:rPr lang="en-GB" baseline="-25000" dirty="0"/>
              <a:t>10 </a:t>
            </a:r>
            <a:r>
              <a:rPr lang="en-GB" dirty="0"/>
              <a:t>figures are generally decreasing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of the latest figures are under the requirement of 40µg/m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Between 2006 there was a decrease, but then by 2011 had returned to the previous 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other patterns?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10260"/>
              </p:ext>
            </p:extLst>
          </p:nvPr>
        </p:nvGraphicFramePr>
        <p:xfrm>
          <a:off x="5409826" y="5167035"/>
          <a:ext cx="1277844" cy="344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4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Annual mean not to exceed 40µg/m</a:t>
                      </a:r>
                      <a:r>
                        <a:rPr lang="en-GB" sz="800" u="none" strike="noStrike" baseline="30000" dirty="0">
                          <a:effectLst/>
                        </a:rPr>
                        <a:t>3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84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669925"/>
            <a:ext cx="10515600" cy="1325563"/>
          </a:xfrm>
        </p:spPr>
        <p:txBody>
          <a:bodyPr/>
          <a:lstStyle/>
          <a:p>
            <a:r>
              <a:rPr lang="en-GB" dirty="0"/>
              <a:t>Particulate data (PM</a:t>
            </a:r>
            <a:r>
              <a:rPr lang="en-GB" baseline="-25000" dirty="0"/>
              <a:t>10</a:t>
            </a:r>
            <a:r>
              <a:rPr lang="en-GB" dirty="0"/>
              <a:t>) – 24 hour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387"/>
            <a:ext cx="10515600" cy="3989575"/>
          </a:xfrm>
        </p:spPr>
        <p:txBody>
          <a:bodyPr/>
          <a:lstStyle/>
          <a:p>
            <a:r>
              <a:rPr lang="en-GB" dirty="0"/>
              <a:t>Now using the particulate (PM</a:t>
            </a:r>
            <a:r>
              <a:rPr lang="en-GB" baseline="-25000" dirty="0"/>
              <a:t>10</a:t>
            </a:r>
            <a:r>
              <a:rPr lang="en-GB" dirty="0"/>
              <a:t> data) </a:t>
            </a:r>
            <a:r>
              <a:rPr lang="en-GB" b="1" u="sng" dirty="0"/>
              <a:t>24 hour mean</a:t>
            </a:r>
          </a:p>
          <a:p>
            <a:endParaRPr lang="en-GB" dirty="0"/>
          </a:p>
          <a:p>
            <a:r>
              <a:rPr lang="en-GB" dirty="0"/>
              <a:t>Graph the data (using excel or by hand)</a:t>
            </a:r>
          </a:p>
          <a:p>
            <a:pPr lvl="1"/>
            <a:r>
              <a:rPr lang="en-GB" dirty="0"/>
              <a:t>Look at trends</a:t>
            </a:r>
          </a:p>
          <a:p>
            <a:pPr lvl="1"/>
            <a:r>
              <a:rPr lang="en-GB" dirty="0"/>
              <a:t>Identify an anomalies</a:t>
            </a:r>
          </a:p>
          <a:p>
            <a:pPr lvl="1"/>
            <a:r>
              <a:rPr lang="en-GB" dirty="0"/>
              <a:t>Identify what you would do next?</a:t>
            </a:r>
          </a:p>
        </p:txBody>
      </p:sp>
    </p:spTree>
    <p:extLst>
      <p:ext uri="{BB962C8B-B14F-4D97-AF65-F5344CB8AC3E}">
        <p14:creationId xmlns:p14="http://schemas.microsoft.com/office/powerpoint/2010/main" val="372363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hart to show Particulate data (PM10) – 24 hour mean"/>
          <p:cNvSpPr>
            <a:spLocks noGrp="1"/>
          </p:cNvSpPr>
          <p:nvPr>
            <p:ph type="title"/>
          </p:nvPr>
        </p:nvSpPr>
        <p:spPr>
          <a:xfrm>
            <a:off x="838200" y="736283"/>
            <a:ext cx="10515600" cy="1325563"/>
          </a:xfrm>
        </p:spPr>
        <p:txBody>
          <a:bodyPr/>
          <a:lstStyle/>
          <a:p>
            <a:r>
              <a:rPr lang="en-GB" dirty="0"/>
              <a:t>Particulate data (PM</a:t>
            </a:r>
            <a:r>
              <a:rPr lang="en-GB" baseline="-25000" dirty="0"/>
              <a:t>10</a:t>
            </a:r>
            <a:r>
              <a:rPr lang="en-GB" dirty="0"/>
              <a:t>) – 24 hour mean</a:t>
            </a:r>
            <a:r>
              <a:rPr lang="en-GB" dirty="0">
                <a:solidFill>
                  <a:schemeClr val="bg1"/>
                </a:solidFill>
              </a:rPr>
              <a:t> - continued</a:t>
            </a:r>
            <a:endParaRPr lang="en-GB" dirty="0"/>
          </a:p>
        </p:txBody>
      </p:sp>
      <p:graphicFrame>
        <p:nvGraphicFramePr>
          <p:cNvPr id="4" name="Chart 3" descr="Chart to show Particulate data (PM10) – 24 hour mea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834368"/>
              </p:ext>
            </p:extLst>
          </p:nvPr>
        </p:nvGraphicFramePr>
        <p:xfrm>
          <a:off x="714332" y="1615263"/>
          <a:ext cx="6690516" cy="408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39318" y="2061846"/>
            <a:ext cx="4455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PM</a:t>
            </a:r>
            <a:r>
              <a:rPr lang="en-GB" baseline="-25000" dirty="0"/>
              <a:t>10 </a:t>
            </a:r>
            <a:r>
              <a:rPr lang="en-GB" dirty="0"/>
              <a:t>mean figures are generally decreasing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Peak figures often go over the requirement of 50µg/m</a:t>
            </a:r>
            <a:r>
              <a:rPr lang="en-GB" baseline="30000" dirty="0"/>
              <a:t>3</a:t>
            </a:r>
            <a:r>
              <a:rPr lang="en-GB" dirty="0"/>
              <a:t> however, not very often per year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might it </a:t>
            </a:r>
            <a:r>
              <a:rPr lang="en-GB" u="sng" dirty="0"/>
              <a:t>peak</a:t>
            </a:r>
            <a:r>
              <a:rPr lang="en-GB" dirty="0"/>
              <a:t> in a 24 hour period?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84767"/>
              </p:ext>
            </p:extLst>
          </p:nvPr>
        </p:nvGraphicFramePr>
        <p:xfrm>
          <a:off x="6182659" y="5274610"/>
          <a:ext cx="1422400" cy="344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24 hour mean not to exceed 50mg/m</a:t>
                      </a:r>
                      <a:r>
                        <a:rPr lang="en-GB" sz="800" u="none" strike="noStrike" baseline="30000" dirty="0">
                          <a:effectLst/>
                        </a:rPr>
                        <a:t>3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63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470-C14C-4645-876B-DDA29F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4" y="508317"/>
            <a:ext cx="10515600" cy="1325563"/>
          </a:xfrm>
        </p:spPr>
        <p:txBody>
          <a:bodyPr/>
          <a:lstStyle/>
          <a:p>
            <a:r>
              <a:rPr lang="en-GB" b="1" dirty="0"/>
              <a:t>Extension/homework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BCC1-EDBD-4583-A622-A093228BE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3065"/>
            <a:ext cx="10515600" cy="4351338"/>
          </a:xfrm>
        </p:spPr>
        <p:txBody>
          <a:bodyPr/>
          <a:lstStyle/>
          <a:p>
            <a:r>
              <a:rPr lang="en-GB" dirty="0"/>
              <a:t>Using your data, write a letter to your local MPs and/or councillors to describe what you have found out and what you people should do</a:t>
            </a:r>
          </a:p>
          <a:p>
            <a:endParaRPr lang="en-GB" dirty="0"/>
          </a:p>
          <a:p>
            <a:r>
              <a:rPr lang="en-GB" dirty="0"/>
              <a:t>Design a campaign which could be used in school to raise awareness of the issues</a:t>
            </a:r>
          </a:p>
          <a:p>
            <a:endParaRPr lang="en-GB" dirty="0"/>
          </a:p>
          <a:p>
            <a:r>
              <a:rPr lang="en-GB" dirty="0"/>
              <a:t>Use the AURN website to look at data trends in similar cities to Leicester, do they have similar patters or different?</a:t>
            </a:r>
          </a:p>
        </p:txBody>
      </p:sp>
    </p:spTree>
    <p:extLst>
      <p:ext uri="{BB962C8B-B14F-4D97-AF65-F5344CB8AC3E}">
        <p14:creationId xmlns:p14="http://schemas.microsoft.com/office/powerpoint/2010/main" val="410834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658A-E003-45EE-BCD7-F6FCEF3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35" y="1015289"/>
            <a:ext cx="10515600" cy="1325563"/>
          </a:xfrm>
        </p:spPr>
        <p:txBody>
          <a:bodyPr/>
          <a:lstStyle/>
          <a:p>
            <a:r>
              <a:rPr lang="en-GB" b="1" dirty="0"/>
              <a:t>Aim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E9CD-8545-4208-B9A3-C0DDC960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35" y="2001044"/>
            <a:ext cx="10515600" cy="766052"/>
          </a:xfrm>
        </p:spPr>
        <p:txBody>
          <a:bodyPr/>
          <a:lstStyle/>
          <a:p>
            <a:r>
              <a:rPr lang="en-GB" dirty="0"/>
              <a:t>To understand how we monitor air quality in Leicester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FB40D-9DD8-4318-8C49-1A1AC2525EFE}"/>
              </a:ext>
            </a:extLst>
          </p:cNvPr>
          <p:cNvSpPr txBox="1">
            <a:spLocks/>
          </p:cNvSpPr>
          <p:nvPr/>
        </p:nvSpPr>
        <p:spPr>
          <a:xfrm>
            <a:off x="660735" y="244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Lesson 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7093A-C8FA-4467-8EDA-4D5388914DA8}"/>
              </a:ext>
            </a:extLst>
          </p:cNvPr>
          <p:cNvSpPr txBox="1">
            <a:spLocks/>
          </p:cNvSpPr>
          <p:nvPr/>
        </p:nvSpPr>
        <p:spPr>
          <a:xfrm>
            <a:off x="660735" y="3537827"/>
            <a:ext cx="10515600" cy="244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To plot line graph data</a:t>
            </a:r>
          </a:p>
          <a:p>
            <a:pPr lvl="0"/>
            <a:r>
              <a:rPr lang="en-GB" dirty="0"/>
              <a:t>To identify trends in data and potential anomalies </a:t>
            </a:r>
          </a:p>
          <a:p>
            <a:pPr lvl="0"/>
            <a:r>
              <a:rPr lang="en-GB" dirty="0"/>
              <a:t>To evaluate reliability of data</a:t>
            </a:r>
          </a:p>
        </p:txBody>
      </p:sp>
    </p:spTree>
    <p:extLst>
      <p:ext uri="{BB962C8B-B14F-4D97-AF65-F5344CB8AC3E}">
        <p14:creationId xmlns:p14="http://schemas.microsoft.com/office/powerpoint/2010/main" val="10560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" y="426720"/>
            <a:ext cx="10515600" cy="1325563"/>
          </a:xfrm>
        </p:spPr>
        <p:txBody>
          <a:bodyPr/>
          <a:lstStyle/>
          <a:p>
            <a:r>
              <a:rPr lang="en-GB" dirty="0"/>
              <a:t>Why monitor air 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81150"/>
            <a:ext cx="10515600" cy="4000500"/>
          </a:xfrm>
        </p:spPr>
        <p:txBody>
          <a:bodyPr>
            <a:normAutofit/>
          </a:bodyPr>
          <a:lstStyle/>
          <a:p>
            <a:r>
              <a:rPr lang="en-GB" dirty="0"/>
              <a:t>Air pollution occurs when the amount of certain pollutants exceed recommended levels</a:t>
            </a:r>
          </a:p>
          <a:p>
            <a:endParaRPr lang="en-GB" dirty="0"/>
          </a:p>
          <a:p>
            <a:r>
              <a:rPr lang="en-GB" dirty="0"/>
              <a:t>The main ones of concern are nitrogen dioxide (NO</a:t>
            </a:r>
            <a:r>
              <a:rPr lang="en-GB" baseline="-25000" dirty="0"/>
              <a:t>2</a:t>
            </a:r>
            <a:r>
              <a:rPr lang="en-GB" dirty="0"/>
              <a:t>) and fine particulates (PM</a:t>
            </a:r>
            <a:r>
              <a:rPr lang="en-GB" baseline="-25000" dirty="0"/>
              <a:t>2.5</a:t>
            </a:r>
            <a:r>
              <a:rPr lang="en-GB" dirty="0"/>
              <a:t>)</a:t>
            </a:r>
          </a:p>
          <a:p>
            <a:endParaRPr lang="en-GB" sz="2800" dirty="0"/>
          </a:p>
          <a:p>
            <a:r>
              <a:rPr lang="en-GB" dirty="0"/>
              <a:t>Guidance is set in law and the city council has a legal statutory obligation to meet them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389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" y="426720"/>
            <a:ext cx="10515600" cy="1325563"/>
          </a:xfrm>
        </p:spPr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81150"/>
            <a:ext cx="10515600" cy="4000500"/>
          </a:xfrm>
        </p:spPr>
        <p:txBody>
          <a:bodyPr>
            <a:normAutofit/>
          </a:bodyPr>
          <a:lstStyle/>
          <a:p>
            <a:r>
              <a:rPr lang="en-GB" sz="2800" dirty="0"/>
              <a:t>In lin</a:t>
            </a:r>
            <a:r>
              <a:rPr lang="en-GB" dirty="0"/>
              <a:t>e with most major cities, Leicester </a:t>
            </a:r>
            <a:r>
              <a:rPr lang="en-GB" b="1" i="1" dirty="0"/>
              <a:t>previously</a:t>
            </a:r>
            <a:r>
              <a:rPr lang="en-GB" dirty="0"/>
              <a:t> exceeded statutory guidelines of </a:t>
            </a:r>
            <a:r>
              <a:rPr lang="el-GR" dirty="0"/>
              <a:t>40μ</a:t>
            </a:r>
            <a:r>
              <a:rPr lang="en-GB" dirty="0"/>
              <a:t>g/m3 for nitrogen dioxide (NO</a:t>
            </a:r>
            <a:r>
              <a:rPr lang="en-GB" baseline="-25000" dirty="0"/>
              <a:t>2</a:t>
            </a:r>
            <a:r>
              <a:rPr lang="en-GB" dirty="0"/>
              <a:t>) in several areas of the city</a:t>
            </a:r>
          </a:p>
          <a:p>
            <a:endParaRPr lang="en-GB" sz="2800" dirty="0"/>
          </a:p>
          <a:p>
            <a:r>
              <a:rPr lang="en-GB" dirty="0"/>
              <a:t>The majority of pollution comes from road traffic emissions along major routes into the city (over 29,000 daily commutes into the city in 2014)</a:t>
            </a:r>
            <a:r>
              <a:rPr lang="en-GB" baseline="30000" dirty="0"/>
              <a:t>1 </a:t>
            </a:r>
            <a:r>
              <a:rPr lang="en-GB" dirty="0"/>
              <a:t>with the average commuting distance being 6 miles</a:t>
            </a:r>
            <a:r>
              <a:rPr lang="en-GB" baseline="30000" dirty="0"/>
              <a:t>2</a:t>
            </a:r>
          </a:p>
          <a:p>
            <a:endParaRPr lang="en-GB" baseline="30000" dirty="0"/>
          </a:p>
          <a:p>
            <a:r>
              <a:rPr lang="en-GB" dirty="0"/>
              <a:t>This is of major concern for those living on these routes </a:t>
            </a:r>
          </a:p>
        </p:txBody>
      </p:sp>
    </p:spTree>
    <p:extLst>
      <p:ext uri="{BB962C8B-B14F-4D97-AF65-F5344CB8AC3E}">
        <p14:creationId xmlns:p14="http://schemas.microsoft.com/office/powerpoint/2010/main" val="367188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33" y="428021"/>
            <a:ext cx="10515600" cy="1325563"/>
          </a:xfrm>
        </p:spPr>
        <p:txBody>
          <a:bodyPr/>
          <a:lstStyle/>
          <a:p>
            <a:r>
              <a:rPr lang="en-GB" dirty="0"/>
              <a:t>How do we monitor air 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80" y="1467061"/>
            <a:ext cx="5201653" cy="4351338"/>
          </a:xfrm>
        </p:spPr>
        <p:txBody>
          <a:bodyPr/>
          <a:lstStyle/>
          <a:p>
            <a:r>
              <a:rPr lang="en-GB" dirty="0"/>
              <a:t>We operate five automatic air quality monitoring stations</a:t>
            </a:r>
          </a:p>
          <a:p>
            <a:endParaRPr lang="en-GB" dirty="0"/>
          </a:p>
          <a:p>
            <a:r>
              <a:rPr lang="en-GB" dirty="0"/>
              <a:t>They measure nitrogen dioxide and particulate matter</a:t>
            </a:r>
          </a:p>
          <a:p>
            <a:endParaRPr lang="en-GB" dirty="0"/>
          </a:p>
          <a:p>
            <a:r>
              <a:rPr lang="en-GB" dirty="0"/>
              <a:t>They are located in areas of high traffic density therefore giving true records of air quality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16" y="1973179"/>
            <a:ext cx="4438618" cy="35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9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03720"/>
            <a:ext cx="10515600" cy="1325563"/>
          </a:xfrm>
        </p:spPr>
        <p:txBody>
          <a:bodyPr/>
          <a:lstStyle/>
          <a:p>
            <a:r>
              <a:rPr lang="en-GB" dirty="0"/>
              <a:t>How do we monitor air quality? </a:t>
            </a:r>
            <a:r>
              <a:rPr lang="en-GB" dirty="0">
                <a:solidFill>
                  <a:schemeClr val="bg1"/>
                </a:solidFill>
              </a:rPr>
              <a:t>-</a:t>
            </a:r>
            <a:r>
              <a:rPr lang="en-GB" dirty="0"/>
              <a:t>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6094"/>
            <a:ext cx="7360920" cy="37570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 well as the 5 stations monitored by the city council there are 2 Automatic Urban and Rural Network (AURN) stations </a:t>
            </a:r>
          </a:p>
          <a:p>
            <a:endParaRPr lang="en-GB" dirty="0"/>
          </a:p>
          <a:p>
            <a:r>
              <a:rPr lang="en-GB" dirty="0"/>
              <a:t>AURN stations provide high resolution hourly information communicated directly to the public</a:t>
            </a:r>
          </a:p>
          <a:p>
            <a:endParaRPr lang="en-GB" dirty="0"/>
          </a:p>
          <a:p>
            <a:r>
              <a:rPr lang="en-GB" dirty="0"/>
              <a:t>Monitoring allows us to check if we are meeting our air quality objectives and ensure we review and assess our air quality management plan </a:t>
            </a:r>
          </a:p>
        </p:txBody>
      </p:sp>
      <p:pic>
        <p:nvPicPr>
          <p:cNvPr id="5122" name="Picture 2" descr="Air quality station with AQMA map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4" y="582705"/>
            <a:ext cx="3749274" cy="53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3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NO</a:t>
            </a:r>
            <a:r>
              <a:rPr lang="en-GB" baseline="-25000" dirty="0"/>
              <a:t>2</a:t>
            </a:r>
            <a:r>
              <a:rPr lang="en-GB" dirty="0"/>
              <a:t> come from?</a:t>
            </a:r>
          </a:p>
        </p:txBody>
      </p:sp>
      <p:pic>
        <p:nvPicPr>
          <p:cNvPr id="3074" name="Picture 2" descr="Pie chart to show the sources of nitrogen diox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15" y="2070846"/>
            <a:ext cx="4858656" cy="29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majority of nitrogen dioxide comes from road traffic (80%)</a:t>
            </a:r>
          </a:p>
          <a:p>
            <a:endParaRPr lang="en-GB" sz="1600" dirty="0"/>
          </a:p>
          <a:p>
            <a:r>
              <a:rPr lang="en-GB" dirty="0"/>
              <a:t>Smaller amount come from domestic and commercial (15%) e.g. heating</a:t>
            </a:r>
          </a:p>
          <a:p>
            <a:endParaRPr lang="en-GB" sz="1600" dirty="0"/>
          </a:p>
          <a:p>
            <a:r>
              <a:rPr lang="en-GB" dirty="0"/>
              <a:t>Industry contributes the least (5%) e.g. major factories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8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NO</a:t>
            </a:r>
            <a:r>
              <a:rPr lang="en-GB" baseline="-25000" dirty="0"/>
              <a:t>2</a:t>
            </a:r>
            <a:r>
              <a:rPr lang="en-GB" dirty="0"/>
              <a:t> come from? </a:t>
            </a:r>
            <a:r>
              <a:rPr lang="en-GB" dirty="0">
                <a:solidFill>
                  <a:schemeClr val="bg1"/>
                </a:solidFill>
              </a:rPr>
              <a:t>-Continued</a:t>
            </a:r>
          </a:p>
        </p:txBody>
      </p:sp>
      <p:pic>
        <p:nvPicPr>
          <p:cNvPr id="5" name="Picture 2" descr="Bar graph to show schools contribution to nitrogen dioxide emissions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0" y="1828799"/>
            <a:ext cx="7514745" cy="37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37782" y="1825625"/>
            <a:ext cx="4143376" cy="4351338"/>
          </a:xfrm>
        </p:spPr>
        <p:txBody>
          <a:bodyPr/>
          <a:lstStyle/>
          <a:p>
            <a:r>
              <a:rPr lang="en-GB" dirty="0"/>
              <a:t>Which vehicles produce the highest NO</a:t>
            </a:r>
            <a:r>
              <a:rPr lang="en-GB" baseline="-25000" dirty="0"/>
              <a:t>2</a:t>
            </a:r>
            <a:r>
              <a:rPr lang="en-GB" dirty="0"/>
              <a:t> contributions?</a:t>
            </a:r>
          </a:p>
          <a:p>
            <a:endParaRPr lang="en-GB" dirty="0"/>
          </a:p>
          <a:p>
            <a:r>
              <a:rPr lang="en-GB" dirty="0"/>
              <a:t>Why might the figures be different on different roads?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8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740"/>
            <a:ext cx="10515600" cy="1325563"/>
          </a:xfrm>
        </p:spPr>
        <p:txBody>
          <a:bodyPr/>
          <a:lstStyle/>
          <a:p>
            <a:r>
              <a:rPr lang="en-GB" dirty="0"/>
              <a:t>Annual NO</a:t>
            </a:r>
            <a:r>
              <a:rPr lang="en-GB" baseline="-25000" dirty="0"/>
              <a:t>2</a:t>
            </a:r>
            <a:r>
              <a:rPr lang="en-GB" dirty="0"/>
              <a:t> levels at different stations</a:t>
            </a:r>
          </a:p>
        </p:txBody>
      </p:sp>
      <p:graphicFrame>
        <p:nvGraphicFramePr>
          <p:cNvPr id="5" name="Content Placeholder 4" descr="Chart to show Annual NO2 levels at different sta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864737"/>
              </p:ext>
            </p:extLst>
          </p:nvPr>
        </p:nvGraphicFramePr>
        <p:xfrm>
          <a:off x="309282" y="1556683"/>
          <a:ext cx="11228294" cy="437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80961"/>
              </p:ext>
            </p:extLst>
          </p:nvPr>
        </p:nvGraphicFramePr>
        <p:xfrm>
          <a:off x="9315076" y="5243232"/>
          <a:ext cx="1218453" cy="344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Annual mean not to exceed 40µg/m</a:t>
                      </a:r>
                      <a:r>
                        <a:rPr lang="en-GB" sz="800" u="none" strike="noStrike" baseline="30000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2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710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Main title  How do we monitor air quality?</vt:lpstr>
      <vt:lpstr>Aim of the session</vt:lpstr>
      <vt:lpstr>Why monitor air quality?</vt:lpstr>
      <vt:lpstr>Why?</vt:lpstr>
      <vt:lpstr>How do we monitor air quality?</vt:lpstr>
      <vt:lpstr>How do we monitor air quality? - continued</vt:lpstr>
      <vt:lpstr>Where does NO2 come from?</vt:lpstr>
      <vt:lpstr>Where does NO2 come from? -Continued</vt:lpstr>
      <vt:lpstr>Annual NO2 levels at different stations</vt:lpstr>
      <vt:lpstr>Annual NO2 levels at different stations -Continued</vt:lpstr>
      <vt:lpstr>Particulate data (PM10) - annual</vt:lpstr>
      <vt:lpstr>Particulate data (PM10) – annual - continued</vt:lpstr>
      <vt:lpstr>Particulate data (PM10) - annual - continued</vt:lpstr>
      <vt:lpstr>Particulate data (PM10) – 24 hour mean</vt:lpstr>
      <vt:lpstr>Particulate data (PM10) – 24 hour mean - continued</vt:lpstr>
      <vt:lpstr>Extension/homework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monitor air quality - presentation</dc:title>
  <dc:creator>Lee Jowett</dc:creator>
  <cp:lastModifiedBy>Amy Peace</cp:lastModifiedBy>
  <cp:revision>42</cp:revision>
  <dcterms:created xsi:type="dcterms:W3CDTF">2019-04-16T15:48:19Z</dcterms:created>
  <dcterms:modified xsi:type="dcterms:W3CDTF">2019-12-11T13:48:52Z</dcterms:modified>
</cp:coreProperties>
</file>