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8" r:id="rId7"/>
    <p:sldId id="269" r:id="rId8"/>
    <p:sldId id="265" r:id="rId9"/>
    <p:sldId id="261" r:id="rId10"/>
    <p:sldId id="264" r:id="rId11"/>
    <p:sldId id="262" r:id="rId12"/>
    <p:sldId id="267" r:id="rId13"/>
    <p:sldId id="26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867" autoAdjust="0"/>
  </p:normalViewPr>
  <p:slideViewPr>
    <p:cSldViewPr snapToGrid="0">
      <p:cViewPr varScale="1">
        <p:scale>
          <a:sx n="63" d="100"/>
          <a:sy n="63" d="100"/>
        </p:scale>
        <p:origin x="78" y="1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364E3E-9966-43A7-9AA1-56734027BC53}" type="datetimeFigureOut">
              <a:rPr lang="en-GB" smtClean="0"/>
              <a:t>11/12/2019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AD6C01-0C7D-402F-AA29-F1A826AE34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9128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GB" dirty="0"/>
              <a:t>Pure electric vehicle – </a:t>
            </a:r>
            <a:r>
              <a:rPr lang="en-US" dirty="0"/>
              <a:t>high performance batteries are used to provide power to an electric motor, which in-turn drives the wheels.</a:t>
            </a:r>
            <a:endParaRPr lang="en-GB" dirty="0"/>
          </a:p>
          <a:p>
            <a:pPr lvl="1"/>
            <a:r>
              <a:rPr lang="en-GB" dirty="0"/>
              <a:t>Plug-in hybrid (PHEVs) – </a:t>
            </a:r>
            <a:r>
              <a:rPr lang="en-US" dirty="0"/>
              <a:t>a highly efficient petrol or diesel engine with an electric motor and batteries. </a:t>
            </a:r>
          </a:p>
          <a:p>
            <a:pPr lvl="1"/>
            <a:r>
              <a:rPr lang="en-GB" dirty="0"/>
              <a:t>Range-extended electric vehicle – </a:t>
            </a:r>
            <a:r>
              <a:rPr lang="en-US" dirty="0"/>
              <a:t>as pure electric cars, these only ever run on electricity. However, they also have a small petrol engine which tops-up the battery charge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D6C01-0C7D-402F-AA29-F1A826AE340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0161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AD6C01-0C7D-402F-AA29-F1A826AE3409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6194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65E38-3880-4091-88E7-8F6A30C5FA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411168-5C9D-4E3C-85C6-A8D991DC81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4271D6-14D4-458C-8E23-B7E0F1182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44ACF-A08F-4040-B24F-02E75AD17BD0}" type="datetimeFigureOut">
              <a:rPr lang="en-GB" smtClean="0"/>
              <a:t>11/12/2019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78360A-70E5-45C9-B596-8ADE84D58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4C8D83-6B01-4394-88DA-CAA35BD8D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90932-C539-4338-9F8A-7F25AAD1EE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7088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BA178-4A18-4E4B-8BE3-983B7650C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F8DCEB-557E-4D82-ACA9-5553D116EE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0FE98-901F-4199-A396-0972F4D68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44ACF-A08F-4040-B24F-02E75AD17BD0}" type="datetimeFigureOut">
              <a:rPr lang="en-GB" smtClean="0"/>
              <a:t>11/12/2019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255660-5CB3-4EFB-9328-1AC7DFA3D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1B5235-7DDE-4B59-AE71-F696EB187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90932-C539-4338-9F8A-7F25AAD1EE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0527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EE101FE-99CC-480C-856F-E6BEE43C8A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EF0E32-8D49-4ADD-9883-2A4A421F72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9DF0B6-1D72-468C-8F8B-DE993D432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44ACF-A08F-4040-B24F-02E75AD17BD0}" type="datetimeFigureOut">
              <a:rPr lang="en-GB" smtClean="0"/>
              <a:t>11/12/2019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5431CF-2936-4517-BBD0-5F1F9EF9C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537F29-C3B6-43EC-AB3F-012D49CE2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90932-C539-4338-9F8A-7F25AAD1EE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422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70D75-F279-4E4C-B875-0FD070459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EF5E06-63A9-4655-9BFA-AAD040299C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CE369E-FDD9-4F8F-B654-AA5FBF698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44ACF-A08F-4040-B24F-02E75AD17BD0}" type="datetimeFigureOut">
              <a:rPr lang="en-GB" smtClean="0"/>
              <a:t>11/12/2019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66BEE8-B32D-4994-A5A2-2F456F272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E411D9-C95B-4393-BD5B-73C279AD4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90932-C539-4338-9F8A-7F25AAD1EE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8347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E3D3F-6D09-4059-8D09-CE5066334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6F4C12-12D4-47DF-AF7F-9953512E81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9FF7D8-A59A-4840-9A75-40E36712B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44ACF-A08F-4040-B24F-02E75AD17BD0}" type="datetimeFigureOut">
              <a:rPr lang="en-GB" smtClean="0"/>
              <a:t>11/12/2019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EB8F5B-5D8A-4CA7-BFEA-651B4EA32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1D791B-5F09-41BB-9B25-7464816A9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90932-C539-4338-9F8A-7F25AAD1EE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1847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41773-7261-4064-9388-F76D00F0C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CFA429-334F-4CBE-956A-307CB25D15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378693-E7EB-4BCD-A527-035D80C068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4AA46A-C826-4A78-AB4F-C4418498C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44ACF-A08F-4040-B24F-02E75AD17BD0}" type="datetimeFigureOut">
              <a:rPr lang="en-GB" smtClean="0"/>
              <a:t>11/12/2019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D33454-D7DF-48A3-A922-C26E48AB3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9F9596-E5AB-4F2D-AFFC-F90055498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90932-C539-4338-9F8A-7F25AAD1EE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5554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74F5D-82C1-4FFF-B4DF-0B5FE64DF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3C81CE-AB0A-4B4E-BB8E-FE02776B3D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F06D98-A150-4F1D-8E26-34D3D3C411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DE0034-8EBA-486D-AD99-C28543A9D6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6BA858-C060-4238-BBD0-BBA9432519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C3D2154-83D6-4F40-80BC-A204CFD61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44ACF-A08F-4040-B24F-02E75AD17BD0}" type="datetimeFigureOut">
              <a:rPr lang="en-GB" smtClean="0"/>
              <a:t>11/12/2019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6B63BF-DD82-4D26-B298-2C0522037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1177B1-953C-4FD5-A0A1-D263A9D52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90932-C539-4338-9F8A-7F25AAD1EE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3012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EDBE8-1869-4AD6-A460-785097C8B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21D0B0-4E9B-49C0-AE72-901C88A55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44ACF-A08F-4040-B24F-02E75AD17BD0}" type="datetimeFigureOut">
              <a:rPr lang="en-GB" smtClean="0"/>
              <a:t>11/12/2019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B0B9F8-2AE3-4B68-8B3A-C0BE1CCD3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6C0922-CA1B-490F-A92B-C2E179F30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90932-C539-4338-9F8A-7F25AAD1EE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0246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4B08E9-4A16-4BA5-A2E2-538AA4F07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44ACF-A08F-4040-B24F-02E75AD17BD0}" type="datetimeFigureOut">
              <a:rPr lang="en-GB" smtClean="0"/>
              <a:t>11/12/2019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BC8857-F922-4822-BA00-6462AFB9A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04321E-DFAE-4195-A4BA-8B79B570A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90932-C539-4338-9F8A-7F25AAD1EE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6831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ECB16-697E-4F3A-B5D8-22579FF7C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6FC823-6469-4D81-A2EB-3942F28722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887387-67BF-45ED-9669-3175355B60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6B02E7-51C7-4E48-856B-F068A0218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44ACF-A08F-4040-B24F-02E75AD17BD0}" type="datetimeFigureOut">
              <a:rPr lang="en-GB" smtClean="0"/>
              <a:t>11/12/2019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769A49-A3EE-48E9-85D5-DA48FF9A1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F5B1F5-FA25-43AD-93AA-C0BB072C7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90932-C539-4338-9F8A-7F25AAD1EE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0728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71BF3-20DE-40E3-9003-155D37203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C3C9CF-4D3E-4E77-9BA5-28974A51E9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F5ACCE-9332-437E-BCCF-7DDDD72FA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9E3617-B8E5-4470-B1F6-D85359044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44ACF-A08F-4040-B24F-02E75AD17BD0}" type="datetimeFigureOut">
              <a:rPr lang="en-GB" smtClean="0"/>
              <a:t>11/12/2019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36A9DC-A555-416B-B7A6-C71C84202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015E07-7C46-4186-9C7B-B4DB8291F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90932-C539-4338-9F8A-7F25AAD1EE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0044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D364E7-F177-4D69-804C-45A346118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13AD13-2094-4A29-A8E3-F9AB4AB97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CCA6A8-5679-4B7E-8167-C72204C73A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44ACF-A08F-4040-B24F-02E75AD17BD0}" type="datetimeFigureOut">
              <a:rPr lang="en-GB" smtClean="0"/>
              <a:t>11/12/2019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CA225C-1FBE-4C28-BF57-4C1207C31A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58D75F-0822-4606-8214-FBDE3BDAA1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290932-C539-4338-9F8A-7F25AAD1EE4C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 descr="Healthier air for Leicester logo">
            <a:extLst>
              <a:ext uri="{FF2B5EF4-FFF2-40B4-BE49-F238E27FC236}">
                <a16:creationId xmlns:a16="http://schemas.microsoft.com/office/drawing/2014/main" id="{8685176F-F3C6-417F-B590-843DF816C91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550" y="756952"/>
            <a:ext cx="952500" cy="952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D856E96-702A-4696-B4EC-6151BE1E7D6D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995447"/>
            <a:ext cx="12226437" cy="86807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A5199D6-A81E-4D53-AE13-5D52F30ABA76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437" y="-26956"/>
            <a:ext cx="12226437" cy="868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282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ultralow.com/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ultralow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DB623-AD1A-4B83-B777-F63C18D2F6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52989"/>
            <a:ext cx="9144000" cy="2387600"/>
          </a:xfrm>
        </p:spPr>
        <p:txBody>
          <a:bodyPr/>
          <a:lstStyle/>
          <a:p>
            <a:r>
              <a:rPr lang="en-GB" b="1" dirty="0"/>
              <a:t>Why buy an electric vehicle?</a:t>
            </a:r>
          </a:p>
        </p:txBody>
      </p:sp>
    </p:spTree>
    <p:extLst>
      <p:ext uri="{BB962C8B-B14F-4D97-AF65-F5344CB8AC3E}">
        <p14:creationId xmlns:p14="http://schemas.microsoft.com/office/powerpoint/2010/main" val="3308103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9FE86-B4F0-4C92-BBA3-05CB28866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492542"/>
            <a:ext cx="10515600" cy="1325563"/>
          </a:xfrm>
        </p:spPr>
        <p:txBody>
          <a:bodyPr/>
          <a:lstStyle/>
          <a:p>
            <a:r>
              <a:rPr lang="en-GB" b="1" dirty="0"/>
              <a:t>Disadvantages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2C078FE-6049-4863-8E03-22EC05A0A0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1818105"/>
            <a:ext cx="5664200" cy="3715658"/>
          </a:xfrm>
        </p:spPr>
        <p:txBody>
          <a:bodyPr>
            <a:noAutofit/>
          </a:bodyPr>
          <a:lstStyle/>
          <a:p>
            <a:r>
              <a:rPr lang="en-GB" sz="3200" dirty="0"/>
              <a:t>Limited makes and models</a:t>
            </a:r>
          </a:p>
          <a:p>
            <a:r>
              <a:rPr lang="en-GB" sz="3200" dirty="0"/>
              <a:t>Electricity could still be generated from fossil fuels </a:t>
            </a:r>
          </a:p>
          <a:p>
            <a:r>
              <a:rPr lang="en-GB" sz="3200" dirty="0"/>
              <a:t>More expensive</a:t>
            </a:r>
          </a:p>
          <a:p>
            <a:r>
              <a:rPr lang="en-GB" sz="3200" dirty="0"/>
              <a:t>Silent cars aren’t heard by pedestrians</a:t>
            </a:r>
          </a:p>
          <a:p>
            <a:r>
              <a:rPr lang="en-GB" sz="3200" dirty="0"/>
              <a:t>Charge points not freely available yet</a:t>
            </a:r>
          </a:p>
        </p:txBody>
      </p:sp>
      <p:sp>
        <p:nvSpPr>
          <p:cNvPr id="3" name="Rectangle 2"/>
          <p:cNvSpPr/>
          <p:nvPr/>
        </p:nvSpPr>
        <p:spPr>
          <a:xfrm>
            <a:off x="6254977" y="1818105"/>
            <a:ext cx="4816297" cy="2249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prstClr val="black"/>
                </a:solidFill>
              </a:rPr>
              <a:t>Limited range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prstClr val="black"/>
                </a:solidFill>
              </a:rPr>
              <a:t>Future charging capacity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prstClr val="black"/>
                </a:solidFill>
              </a:rPr>
              <a:t>Battery replacement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prstClr val="black"/>
                </a:solidFill>
              </a:rPr>
              <a:t>Takes longer to charge </a:t>
            </a:r>
          </a:p>
        </p:txBody>
      </p:sp>
    </p:spTree>
    <p:extLst>
      <p:ext uri="{BB962C8B-B14F-4D97-AF65-F5344CB8AC3E}">
        <p14:creationId xmlns:p14="http://schemas.microsoft.com/office/powerpoint/2010/main" val="18971795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BE0E6-122D-4D3C-B439-90DC2E9A7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680034"/>
            <a:ext cx="10515600" cy="805180"/>
          </a:xfrm>
        </p:spPr>
        <p:txBody>
          <a:bodyPr/>
          <a:lstStyle/>
          <a:p>
            <a:r>
              <a:rPr lang="en-GB" b="1" dirty="0"/>
              <a:t>Which vehicle and why? Option 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828A64-D389-4282-850A-825592EC94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3875" y="1559092"/>
            <a:ext cx="10515600" cy="4333708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GB" dirty="0"/>
              <a:t>Using the Go Ultra Low website </a:t>
            </a:r>
            <a:r>
              <a:rPr lang="en-GB" dirty="0">
                <a:hlinkClick r:id="rId2"/>
              </a:rPr>
              <a:t>www.goultralow.com</a:t>
            </a:r>
            <a:r>
              <a:rPr lang="en-GB" dirty="0"/>
              <a:t>, select up to 10 vehicles </a:t>
            </a:r>
            <a:br>
              <a:rPr lang="en-GB" dirty="0"/>
            </a:br>
            <a:r>
              <a:rPr lang="en-GB" dirty="0"/>
              <a:t>(less than 50g/km) that can travel at least 70 miles</a:t>
            </a:r>
            <a:br>
              <a:rPr lang="en-GB" dirty="0"/>
            </a:br>
            <a:endParaRPr lang="en-GB" dirty="0"/>
          </a:p>
          <a:p>
            <a:r>
              <a:rPr lang="en-GB" dirty="0"/>
              <a:t>Complete the summary table on key factors when selecting a vehicle </a:t>
            </a:r>
          </a:p>
          <a:p>
            <a:endParaRPr lang="en-GB" dirty="0"/>
          </a:p>
          <a:p>
            <a:r>
              <a:rPr lang="en-GB" dirty="0"/>
              <a:t>From your selection pick a vehicle for these groups:</a:t>
            </a:r>
          </a:p>
          <a:p>
            <a:pPr lvl="1">
              <a:lnSpc>
                <a:spcPct val="120000"/>
              </a:lnSpc>
            </a:pPr>
            <a:r>
              <a:rPr lang="en-GB" sz="2800" dirty="0"/>
              <a:t>Family of 5 – regularly visit family 50 miles away</a:t>
            </a:r>
          </a:p>
          <a:p>
            <a:pPr lvl="1">
              <a:lnSpc>
                <a:spcPct val="120000"/>
              </a:lnSpc>
            </a:pPr>
            <a:r>
              <a:rPr lang="en-GB" sz="2800" dirty="0"/>
              <a:t>Single person – commutes to work, on a budget – typically 10 miles round trip</a:t>
            </a:r>
          </a:p>
          <a:p>
            <a:pPr lvl="1">
              <a:lnSpc>
                <a:spcPct val="120000"/>
              </a:lnSpc>
            </a:pPr>
            <a:r>
              <a:rPr lang="en-GB" sz="2800" dirty="0"/>
              <a:t>A couple – who want a top of the range vehicle (price no object)</a:t>
            </a:r>
          </a:p>
          <a:p>
            <a:pPr lvl="1">
              <a:lnSpc>
                <a:spcPct val="120000"/>
              </a:lnSpc>
            </a:pPr>
            <a:r>
              <a:rPr lang="en-GB" sz="2800" dirty="0"/>
              <a:t>Sales person – can travel over 100 miles a day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Select one vehicle you would choose, justify your choice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9FB066-BFAD-4323-8817-F5E9A29F7AE2}"/>
              </a:ext>
            </a:extLst>
          </p:cNvPr>
          <p:cNvSpPr txBox="1"/>
          <p:nvPr/>
        </p:nvSpPr>
        <p:spPr>
          <a:xfrm>
            <a:off x="9794240" y="4741128"/>
            <a:ext cx="2098675" cy="830997"/>
          </a:xfrm>
          <a:prstGeom prst="rect">
            <a:avLst/>
          </a:prstGeom>
          <a:noFill/>
          <a:ln w="31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Internet access required</a:t>
            </a:r>
          </a:p>
        </p:txBody>
      </p:sp>
    </p:spTree>
    <p:extLst>
      <p:ext uri="{BB962C8B-B14F-4D97-AF65-F5344CB8AC3E}">
        <p14:creationId xmlns:p14="http://schemas.microsoft.com/office/powerpoint/2010/main" val="16947081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BE0E6-122D-4D3C-B439-90DC2E9A7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025" y="605403"/>
            <a:ext cx="10515600" cy="987287"/>
          </a:xfrm>
        </p:spPr>
        <p:txBody>
          <a:bodyPr>
            <a:normAutofit/>
          </a:bodyPr>
          <a:lstStyle/>
          <a:p>
            <a:r>
              <a:rPr lang="en-GB" b="1" dirty="0"/>
              <a:t>Which vehicle and why? Option 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828A64-D389-4282-850A-825592EC94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025" y="1448522"/>
            <a:ext cx="10515600" cy="461699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GB" sz="2000" dirty="0"/>
              <a:t>Using the resource cards produced from Go Ultra Low website </a:t>
            </a:r>
            <a:r>
              <a:rPr lang="en-GB" sz="2000" dirty="0">
                <a:hlinkClick r:id="rId3"/>
              </a:rPr>
              <a:t>www.goultralow.com</a:t>
            </a:r>
            <a:r>
              <a:rPr lang="en-GB" sz="2000" dirty="0"/>
              <a:t>, select up to 10 vehicles</a:t>
            </a:r>
          </a:p>
          <a:p>
            <a:pPr>
              <a:lnSpc>
                <a:spcPct val="120000"/>
              </a:lnSpc>
            </a:pPr>
            <a:r>
              <a:rPr lang="en-GB" sz="2000" dirty="0"/>
              <a:t>Complete the summary table on key factors when selecting a vehicle. </a:t>
            </a:r>
          </a:p>
          <a:p>
            <a:pPr>
              <a:lnSpc>
                <a:spcPct val="120000"/>
              </a:lnSpc>
            </a:pPr>
            <a:r>
              <a:rPr lang="en-GB" sz="2000" dirty="0"/>
              <a:t>From your selection pick a vehicle for these groups:</a:t>
            </a:r>
          </a:p>
          <a:p>
            <a:pPr lvl="1">
              <a:lnSpc>
                <a:spcPct val="120000"/>
              </a:lnSpc>
            </a:pPr>
            <a:r>
              <a:rPr lang="en-GB" sz="2000" dirty="0"/>
              <a:t>Family of 5 – regularly visit family 50 miles away</a:t>
            </a:r>
          </a:p>
          <a:p>
            <a:pPr lvl="1">
              <a:lnSpc>
                <a:spcPct val="120000"/>
              </a:lnSpc>
            </a:pPr>
            <a:r>
              <a:rPr lang="en-GB" sz="2000" dirty="0"/>
              <a:t>Single person – commutes to work, on a budget – 10 miles round trip</a:t>
            </a:r>
          </a:p>
          <a:p>
            <a:pPr lvl="1">
              <a:lnSpc>
                <a:spcPct val="120000"/>
              </a:lnSpc>
            </a:pPr>
            <a:r>
              <a:rPr lang="en-GB" sz="2000" dirty="0"/>
              <a:t>Couple – who want top of the range vehicle</a:t>
            </a:r>
          </a:p>
          <a:p>
            <a:pPr lvl="1">
              <a:lnSpc>
                <a:spcPct val="120000"/>
              </a:lnSpc>
            </a:pPr>
            <a:r>
              <a:rPr lang="en-GB" sz="2000" dirty="0"/>
              <a:t>Sales person – can travel over 100 miles a day</a:t>
            </a:r>
          </a:p>
          <a:p>
            <a:pPr>
              <a:lnSpc>
                <a:spcPct val="120000"/>
              </a:lnSpc>
            </a:pPr>
            <a:r>
              <a:rPr lang="en-GB" sz="2000" dirty="0"/>
              <a:t>Select one vehicle you would choose, justify your choice</a:t>
            </a:r>
          </a:p>
        </p:txBody>
      </p:sp>
    </p:spTree>
    <p:extLst>
      <p:ext uri="{BB962C8B-B14F-4D97-AF65-F5344CB8AC3E}">
        <p14:creationId xmlns:p14="http://schemas.microsoft.com/office/powerpoint/2010/main" val="39912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16470-C14C-4645-876B-DDA29F737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554" y="508317"/>
            <a:ext cx="10515600" cy="1325563"/>
          </a:xfrm>
        </p:spPr>
        <p:txBody>
          <a:bodyPr/>
          <a:lstStyle/>
          <a:p>
            <a:r>
              <a:rPr lang="en-GB" b="1" dirty="0"/>
              <a:t>Extension/homework 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9CBCC1-EDBD-4583-A622-A093228BE6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3065"/>
            <a:ext cx="10515600" cy="4351338"/>
          </a:xfrm>
        </p:spPr>
        <p:txBody>
          <a:bodyPr/>
          <a:lstStyle/>
          <a:p>
            <a:r>
              <a:rPr lang="en-GB" dirty="0"/>
              <a:t>Using what you have learned about </a:t>
            </a:r>
            <a:r>
              <a:rPr lang="en-GB"/>
              <a:t>electric vehicles, </a:t>
            </a:r>
            <a:r>
              <a:rPr lang="en-GB" dirty="0"/>
              <a:t>design an advertising board highlighting all the benefits of electric </a:t>
            </a:r>
          </a:p>
          <a:p>
            <a:endParaRPr lang="en-GB" dirty="0"/>
          </a:p>
          <a:p>
            <a:r>
              <a:rPr lang="en-GB" dirty="0"/>
              <a:t>Describe how you would tackle some of the current problems identified with electric vehicles </a:t>
            </a:r>
          </a:p>
          <a:p>
            <a:endParaRPr lang="en-GB" dirty="0"/>
          </a:p>
          <a:p>
            <a:r>
              <a:rPr lang="en-GB" dirty="0"/>
              <a:t>Write to your local MPs and/or councillors asking them about electric charging points in the city and their plans to encourage more electric vehicle uptake</a:t>
            </a:r>
          </a:p>
        </p:txBody>
      </p:sp>
    </p:spTree>
    <p:extLst>
      <p:ext uri="{BB962C8B-B14F-4D97-AF65-F5344CB8AC3E}">
        <p14:creationId xmlns:p14="http://schemas.microsoft.com/office/powerpoint/2010/main" val="4108347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837093A-C8FA-4467-8EDA-4D5388914DA8}"/>
              </a:ext>
            </a:extLst>
          </p:cNvPr>
          <p:cNvSpPr txBox="1">
            <a:spLocks/>
          </p:cNvSpPr>
          <p:nvPr/>
        </p:nvSpPr>
        <p:spPr>
          <a:xfrm>
            <a:off x="660735" y="3537827"/>
            <a:ext cx="10515600" cy="2440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GB" dirty="0"/>
              <a:t>Understand what an electric vehicle is</a:t>
            </a:r>
          </a:p>
          <a:p>
            <a:pPr lvl="0"/>
            <a:r>
              <a:rPr lang="en-GB" dirty="0"/>
              <a:t>Identify the benefits and potential problems currently associated with electric vehicles </a:t>
            </a:r>
          </a:p>
          <a:p>
            <a:pPr lvl="0"/>
            <a:r>
              <a:rPr lang="en-GB" dirty="0"/>
              <a:t>Evaluate vehicle purchases based on differing circumstances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06FB40D-9DD8-4318-8C49-1A1AC2525EFE}"/>
              </a:ext>
            </a:extLst>
          </p:cNvPr>
          <p:cNvSpPr txBox="1">
            <a:spLocks/>
          </p:cNvSpPr>
          <p:nvPr/>
        </p:nvSpPr>
        <p:spPr>
          <a:xfrm>
            <a:off x="660735" y="244880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/>
              <a:t>Lesson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AE9CD-8545-4208-B9A3-C0DDC960FC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97075"/>
            <a:ext cx="10515600" cy="766052"/>
          </a:xfrm>
        </p:spPr>
        <p:txBody>
          <a:bodyPr/>
          <a:lstStyle/>
          <a:p>
            <a:r>
              <a:rPr lang="en-GB" dirty="0"/>
              <a:t>To understand the benefits and current limitations of electric vehicles</a:t>
            </a:r>
          </a:p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46658A-E003-45EE-BCD7-F6FCEF367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885" y="993775"/>
            <a:ext cx="10515600" cy="1325563"/>
          </a:xfrm>
        </p:spPr>
        <p:txBody>
          <a:bodyPr/>
          <a:lstStyle/>
          <a:p>
            <a:r>
              <a:rPr lang="en-GB" b="1" dirty="0"/>
              <a:t>Aim of the session</a:t>
            </a:r>
          </a:p>
        </p:txBody>
      </p:sp>
    </p:spTree>
    <p:extLst>
      <p:ext uri="{BB962C8B-B14F-4D97-AF65-F5344CB8AC3E}">
        <p14:creationId xmlns:p14="http://schemas.microsoft.com/office/powerpoint/2010/main" val="1056034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7928E-E5F5-4321-A656-695FB1B6C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190" y="426720"/>
            <a:ext cx="10515600" cy="1325563"/>
          </a:xfrm>
        </p:spPr>
        <p:txBody>
          <a:bodyPr/>
          <a:lstStyle/>
          <a:p>
            <a:r>
              <a:rPr lang="en-GB" b="1" dirty="0"/>
              <a:t>What is an electric vehicle?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75E93D-5AD5-4F4B-8453-ACFB0924D3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50" y="1581150"/>
            <a:ext cx="10515600" cy="4000500"/>
          </a:xfrm>
        </p:spPr>
        <p:txBody>
          <a:bodyPr>
            <a:normAutofit/>
          </a:bodyPr>
          <a:lstStyle/>
          <a:p>
            <a:r>
              <a:rPr lang="en-GB" sz="3200" dirty="0"/>
              <a:t>A vehicle which uses one or more electric motors for movement. </a:t>
            </a:r>
          </a:p>
          <a:p>
            <a:endParaRPr lang="en-GB" sz="3200" dirty="0"/>
          </a:p>
          <a:p>
            <a:r>
              <a:rPr lang="en-GB" sz="3200" dirty="0"/>
              <a:t>There are several types of electrical vehicle</a:t>
            </a:r>
          </a:p>
          <a:p>
            <a:pPr lvl="1"/>
            <a:r>
              <a:rPr lang="en-GB" sz="2800" dirty="0"/>
              <a:t>Pure electric vehicle (also known as ultra low emission vehicles)</a:t>
            </a:r>
          </a:p>
          <a:p>
            <a:pPr lvl="1"/>
            <a:r>
              <a:rPr lang="en-GB" sz="2800" dirty="0"/>
              <a:t>Plug-in hybrid electric (also known as PHEVs)</a:t>
            </a:r>
          </a:p>
          <a:p>
            <a:pPr lvl="1"/>
            <a:r>
              <a:rPr lang="en-GB" sz="2800" dirty="0"/>
              <a:t>Range extended electric vehicles</a:t>
            </a:r>
          </a:p>
        </p:txBody>
      </p:sp>
    </p:spTree>
    <p:extLst>
      <p:ext uri="{BB962C8B-B14F-4D97-AF65-F5344CB8AC3E}">
        <p14:creationId xmlns:p14="http://schemas.microsoft.com/office/powerpoint/2010/main" val="3553897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05550-995D-40F5-B9E1-86850DEAA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227" y="118127"/>
            <a:ext cx="10515600" cy="1325563"/>
          </a:xfrm>
        </p:spPr>
        <p:txBody>
          <a:bodyPr/>
          <a:lstStyle/>
          <a:p>
            <a:r>
              <a:rPr lang="en-GB" b="1" dirty="0"/>
              <a:t>Electric vehicles </a:t>
            </a:r>
            <a:r>
              <a:rPr lang="en-GB" b="1" dirty="0">
                <a:solidFill>
                  <a:schemeClr val="bg1"/>
                </a:solidFill>
              </a:rPr>
              <a:t>1</a:t>
            </a:r>
            <a:r>
              <a:rPr lang="en-GB" b="1" dirty="0"/>
              <a:t> </a:t>
            </a:r>
          </a:p>
        </p:txBody>
      </p:sp>
      <p:pic>
        <p:nvPicPr>
          <p:cNvPr id="5" name="Content Placeholder 4" descr="Electric car charging">
            <a:extLst>
              <a:ext uri="{FF2B5EF4-FFF2-40B4-BE49-F238E27FC236}">
                <a16:creationId xmlns:a16="http://schemas.microsoft.com/office/drawing/2014/main" id="{79B1F821-A8BA-49BD-A771-E66AB74A96A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15294"/>
            <a:ext cx="4619625" cy="3464719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DB328B-6F79-4F39-B4C5-AC8A99C32C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25600"/>
            <a:ext cx="5181600" cy="3860800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Zero emission 100% electric - wholly driven by an electric motor</a:t>
            </a:r>
          </a:p>
          <a:p>
            <a:endParaRPr lang="en-GB" dirty="0"/>
          </a:p>
          <a:p>
            <a:r>
              <a:rPr lang="en-GB" dirty="0"/>
              <a:t>When the vehicle slows down, the motor is put into reverse, which tops up the battery - called regenerative braking</a:t>
            </a:r>
          </a:p>
          <a:p>
            <a:endParaRPr lang="en-GB" dirty="0"/>
          </a:p>
          <a:p>
            <a:r>
              <a:rPr lang="en-GB" dirty="0"/>
              <a:t>They produce no tailpipe emissions - and typically offer a range of 100 miles (but some many more!)</a:t>
            </a:r>
          </a:p>
        </p:txBody>
      </p:sp>
    </p:spTree>
    <p:extLst>
      <p:ext uri="{BB962C8B-B14F-4D97-AF65-F5344CB8AC3E}">
        <p14:creationId xmlns:p14="http://schemas.microsoft.com/office/powerpoint/2010/main" val="2595212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B8E8173-089F-4B2E-B86A-7A3C1FED48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3137" y="1469524"/>
            <a:ext cx="5586663" cy="4764505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Electric vehicles have been around for over 100 years</a:t>
            </a:r>
          </a:p>
          <a:p>
            <a:endParaRPr lang="en-GB" dirty="0"/>
          </a:p>
          <a:p>
            <a:r>
              <a:rPr lang="en-GB" dirty="0"/>
              <a:t>They are very smooth and only need a single gear, they have no engine noise</a:t>
            </a:r>
          </a:p>
          <a:p>
            <a:endParaRPr lang="en-GB" dirty="0"/>
          </a:p>
          <a:p>
            <a:r>
              <a:rPr lang="en-GB" dirty="0"/>
              <a:t>They can be charged from a normal socket, but to speed up charging there are a host of charging options</a:t>
            </a:r>
          </a:p>
          <a:p>
            <a:endParaRPr lang="en-GB" dirty="0"/>
          </a:p>
          <a:p>
            <a:r>
              <a:rPr lang="en-GB" dirty="0"/>
              <a:t>Ultra-low emission vehicles (ULEV) emit less than 75g of CO</a:t>
            </a:r>
            <a:r>
              <a:rPr lang="en-GB" baseline="-25000" dirty="0"/>
              <a:t>2</a:t>
            </a:r>
            <a:r>
              <a:rPr lang="en-GB" dirty="0"/>
              <a:t> per/km and zero emission for at least 10 miles </a:t>
            </a:r>
          </a:p>
        </p:txBody>
      </p:sp>
      <p:pic>
        <p:nvPicPr>
          <p:cNvPr id="1026" name="Picture 2" descr="Electric car diagram">
            <a:extLst>
              <a:ext uri="{FF2B5EF4-FFF2-40B4-BE49-F238E27FC236}">
                <a16:creationId xmlns:a16="http://schemas.microsoft.com/office/drawing/2014/main" id="{99CB8953-C5B7-4249-8499-806C75F9BF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3938" y="1718176"/>
            <a:ext cx="5181600" cy="367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01CB9952-D1BF-4EED-934B-66F96259E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137" y="143961"/>
            <a:ext cx="10515600" cy="1325563"/>
          </a:xfrm>
        </p:spPr>
        <p:txBody>
          <a:bodyPr/>
          <a:lstStyle/>
          <a:p>
            <a:r>
              <a:rPr lang="en-GB" b="1" dirty="0"/>
              <a:t>Electric vehicles </a:t>
            </a:r>
            <a:r>
              <a:rPr lang="en-GB" b="1" dirty="0">
                <a:solidFill>
                  <a:schemeClr val="bg1"/>
                </a:solidFill>
              </a:rPr>
              <a:t>2</a:t>
            </a:r>
            <a:r>
              <a:rPr lang="en-GB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19492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5F66E-322A-4799-9CB5-F670FAEC3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120" y="927735"/>
            <a:ext cx="10515600" cy="1325563"/>
          </a:xfrm>
        </p:spPr>
        <p:txBody>
          <a:bodyPr/>
          <a:lstStyle/>
          <a:p>
            <a:r>
              <a:rPr lang="en-GB" b="1" dirty="0"/>
              <a:t>Electric vehicles and the environment </a:t>
            </a:r>
            <a:r>
              <a:rPr lang="en-GB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F14F7-DD74-4EDD-A316-98BCA6EAF1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2320" y="2336799"/>
            <a:ext cx="9794240" cy="3129281"/>
          </a:xfrm>
        </p:spPr>
        <p:txBody>
          <a:bodyPr>
            <a:noAutofit/>
          </a:bodyPr>
          <a:lstStyle/>
          <a:p>
            <a:r>
              <a:rPr lang="en-GB" sz="3200" dirty="0"/>
              <a:t>Transport accounts for a quarter of UK </a:t>
            </a:r>
            <a:r>
              <a:rPr lang="en-GB" sz="3200" b="1" dirty="0"/>
              <a:t>carbon emissions - </a:t>
            </a:r>
            <a:r>
              <a:rPr lang="en-GB" sz="3200" dirty="0"/>
              <a:t>if renewable energy is used to charge, this further reduces carbon</a:t>
            </a:r>
          </a:p>
          <a:p>
            <a:r>
              <a:rPr lang="en-GB" sz="3200" dirty="0"/>
              <a:t>As more energy is produced from renewables the carbon emissions are reduced (in 2012 the BMW i3 created 81g/CO</a:t>
            </a:r>
            <a:r>
              <a:rPr lang="en-GB" sz="3200" baseline="-25000" dirty="0"/>
              <a:t>2</a:t>
            </a:r>
            <a:r>
              <a:rPr lang="en-GB" sz="3200" dirty="0"/>
              <a:t> per km, in 2017 this dropped to 27g/km)</a:t>
            </a:r>
          </a:p>
        </p:txBody>
      </p:sp>
    </p:spTree>
    <p:extLst>
      <p:ext uri="{BB962C8B-B14F-4D97-AF65-F5344CB8AC3E}">
        <p14:creationId xmlns:p14="http://schemas.microsoft.com/office/powerpoint/2010/main" val="3480514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5F66E-322A-4799-9CB5-F670FAEC3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160" y="528477"/>
            <a:ext cx="10515600" cy="1325563"/>
          </a:xfrm>
        </p:spPr>
        <p:txBody>
          <a:bodyPr/>
          <a:lstStyle/>
          <a:p>
            <a:r>
              <a:rPr lang="en-GB" b="1" dirty="0"/>
              <a:t>Electric vehicles and the environment </a:t>
            </a:r>
            <a:r>
              <a:rPr lang="en-GB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F14F7-DD74-4EDD-A316-98BCA6EAF1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400" y="2245359"/>
            <a:ext cx="9255760" cy="3281681"/>
          </a:xfrm>
        </p:spPr>
        <p:txBody>
          <a:bodyPr>
            <a:noAutofit/>
          </a:bodyPr>
          <a:lstStyle/>
          <a:p>
            <a:r>
              <a:rPr lang="en-GB" sz="3200" b="1" dirty="0"/>
              <a:t>Improves air quality -</a:t>
            </a:r>
            <a:r>
              <a:rPr lang="en-GB" sz="3200" dirty="0"/>
              <a:t> there isn’t a tailpipe producing emissions </a:t>
            </a:r>
          </a:p>
          <a:p>
            <a:endParaRPr lang="en-GB" sz="3200" dirty="0"/>
          </a:p>
          <a:p>
            <a:r>
              <a:rPr lang="en-GB" sz="3200" dirty="0"/>
              <a:t>This helps to keep the air we breathe clean especially in urban areas like built up cities </a:t>
            </a:r>
          </a:p>
        </p:txBody>
      </p:sp>
    </p:spTree>
    <p:extLst>
      <p:ext uri="{BB962C8B-B14F-4D97-AF65-F5344CB8AC3E}">
        <p14:creationId xmlns:p14="http://schemas.microsoft.com/office/powerpoint/2010/main" val="18280410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9472D-135D-4435-A944-C24F0FA7D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20" y="681037"/>
            <a:ext cx="10515600" cy="1325563"/>
          </a:xfrm>
        </p:spPr>
        <p:txBody>
          <a:bodyPr/>
          <a:lstStyle/>
          <a:p>
            <a:r>
              <a:rPr lang="en-GB" b="1" dirty="0"/>
              <a:t>Advantages and disadvantages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C80B862-A18A-4B93-A9F6-D5B90A87F7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640" y="2150745"/>
            <a:ext cx="10515600" cy="4351338"/>
          </a:xfrm>
        </p:spPr>
        <p:txBody>
          <a:bodyPr>
            <a:normAutofit/>
          </a:bodyPr>
          <a:lstStyle/>
          <a:p>
            <a:r>
              <a:rPr lang="en-GB" sz="3200" dirty="0"/>
              <a:t>Organise into advantages and disadvantages</a:t>
            </a:r>
          </a:p>
          <a:p>
            <a:endParaRPr lang="en-GB" sz="3200" dirty="0"/>
          </a:p>
          <a:p>
            <a:r>
              <a:rPr lang="en-GB" sz="3200" dirty="0"/>
              <a:t>Then rank from biggest advantages/disadvantages to smallest advantages/disadvantages </a:t>
            </a:r>
          </a:p>
        </p:txBody>
      </p:sp>
    </p:spTree>
    <p:extLst>
      <p:ext uri="{BB962C8B-B14F-4D97-AF65-F5344CB8AC3E}">
        <p14:creationId xmlns:p14="http://schemas.microsoft.com/office/powerpoint/2010/main" val="17206692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9FE86-B4F0-4C92-BBA3-05CB28866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770" y="581025"/>
            <a:ext cx="10515600" cy="1325563"/>
          </a:xfrm>
        </p:spPr>
        <p:txBody>
          <a:bodyPr/>
          <a:lstStyle/>
          <a:p>
            <a:r>
              <a:rPr lang="en-GB" b="1" dirty="0"/>
              <a:t>Advantages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2C078FE-6049-4863-8E03-22EC05A0A0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803232" cy="4351338"/>
          </a:xfrm>
        </p:spPr>
        <p:txBody>
          <a:bodyPr>
            <a:normAutofit/>
          </a:bodyPr>
          <a:lstStyle/>
          <a:p>
            <a:r>
              <a:rPr lang="en-GB" sz="3200" dirty="0"/>
              <a:t>Cheaper to run</a:t>
            </a:r>
          </a:p>
          <a:p>
            <a:r>
              <a:rPr lang="en-GB" sz="3200" dirty="0"/>
              <a:t>Easy to charge at home</a:t>
            </a:r>
          </a:p>
          <a:p>
            <a:r>
              <a:rPr lang="en-GB" sz="3200" dirty="0"/>
              <a:t>Cheaper to maintain</a:t>
            </a:r>
          </a:p>
          <a:p>
            <a:r>
              <a:rPr lang="en-GB" sz="3200" dirty="0"/>
              <a:t>Better for the environment</a:t>
            </a:r>
          </a:p>
          <a:p>
            <a:r>
              <a:rPr lang="en-GB" sz="3200" dirty="0"/>
              <a:t>Quick and quiet</a:t>
            </a:r>
          </a:p>
          <a:p>
            <a:r>
              <a:rPr lang="en-GB" sz="3200" dirty="0"/>
              <a:t>Tax saving </a:t>
            </a:r>
          </a:p>
        </p:txBody>
      </p:sp>
    </p:spTree>
    <p:extLst>
      <p:ext uri="{BB962C8B-B14F-4D97-AF65-F5344CB8AC3E}">
        <p14:creationId xmlns:p14="http://schemas.microsoft.com/office/powerpoint/2010/main" val="36603053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</TotalTime>
  <Words>669</Words>
  <Application>Microsoft Office PowerPoint</Application>
  <PresentationFormat>Widescreen</PresentationFormat>
  <Paragraphs>88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Why buy an electric vehicle?</vt:lpstr>
      <vt:lpstr>Aim of the session</vt:lpstr>
      <vt:lpstr>What is an electric vehicle?</vt:lpstr>
      <vt:lpstr>Electric vehicles 1 </vt:lpstr>
      <vt:lpstr>Electric vehicles 2 </vt:lpstr>
      <vt:lpstr>Electric vehicles and the environment 1</vt:lpstr>
      <vt:lpstr>Electric vehicles and the environment 2</vt:lpstr>
      <vt:lpstr>Advantages and disadvantages</vt:lpstr>
      <vt:lpstr>Advantages</vt:lpstr>
      <vt:lpstr>Disadvantages </vt:lpstr>
      <vt:lpstr>Which vehicle and why? Option I</vt:lpstr>
      <vt:lpstr>Which vehicle and why? Option II</vt:lpstr>
      <vt:lpstr>Extension/homework activity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buy an electric car - presentation</dc:title>
  <dc:creator>Lee Jowett</dc:creator>
  <cp:lastModifiedBy>Amy Peace</cp:lastModifiedBy>
  <cp:revision>30</cp:revision>
  <dcterms:created xsi:type="dcterms:W3CDTF">2019-04-16T15:48:19Z</dcterms:created>
  <dcterms:modified xsi:type="dcterms:W3CDTF">2019-12-11T13:47:03Z</dcterms:modified>
</cp:coreProperties>
</file>